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C6BE4D5A-0324-474F-AC34-A790B8E4D4FE}">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163E3-B0EE-4B96-A87C-FBD2869D2BF3}" v="5436" dt="2023-12-12T18:26:08.586"/>
    <p1510:client id="{824D983F-A563-4028-BA23-A0F8C7F0EA3F}" v="1180" dt="2023-12-12T13:36:40.085"/>
    <p1510:client id="{8A7008C6-CB28-4C2D-9597-B1E1324609F2}" v="18" dt="2023-12-12T18:47:19.204"/>
    <p1510:client id="{BAA6E958-A9B6-4589-A506-5F550AE95826}" v="21" dt="2023-12-16T11:54:24.596"/>
    <p1510:client id="{D44D927B-023C-41E3-82C3-047A335785A7}" v="3041" dt="2024-01-01T15:24:05.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2898450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745828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2342397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3977173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96053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516242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892630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813007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203474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9680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297882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96473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34707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937597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16270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24869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a:p>
        </p:txBody>
      </p:sp>
    </p:spTree>
    <p:extLst>
      <p:ext uri="{BB962C8B-B14F-4D97-AF65-F5344CB8AC3E}">
        <p14:creationId xmlns:p14="http://schemas.microsoft.com/office/powerpoint/2010/main" val="328273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1/5/2024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a:p>
        </p:txBody>
      </p:sp>
    </p:spTree>
    <p:extLst>
      <p:ext uri="{BB962C8B-B14F-4D97-AF65-F5344CB8AC3E}">
        <p14:creationId xmlns:p14="http://schemas.microsoft.com/office/powerpoint/2010/main" val="30714862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2"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5"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6"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7"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re 1"/>
          <p:cNvSpPr>
            <a:spLocks noGrp="1"/>
          </p:cNvSpPr>
          <p:nvPr>
            <p:ph type="ctrTitle"/>
          </p:nvPr>
        </p:nvSpPr>
        <p:spPr>
          <a:xfrm>
            <a:off x="4432299" y="1380068"/>
            <a:ext cx="7177670" cy="2616199"/>
          </a:xfrm>
        </p:spPr>
        <p:txBody>
          <a:bodyPr>
            <a:normAutofit/>
          </a:bodyPr>
          <a:lstStyle/>
          <a:p>
            <a:pPr>
              <a:lnSpc>
                <a:spcPct val="90000"/>
              </a:lnSpc>
            </a:pPr>
            <a:r>
              <a:rPr lang="en-CA" sz="4700" i="1"/>
              <a:t>Technologies de </a:t>
            </a:r>
            <a:r>
              <a:rPr lang="fr-FR" sz="4700" i="1"/>
              <a:t>l'information</a:t>
            </a:r>
            <a:r>
              <a:rPr lang="en-CA" sz="4700" i="1"/>
              <a:t> et de l</a:t>
            </a:r>
            <a:r>
              <a:rPr lang="fr-FR" sz="4700" i="1"/>
              <a:t>a communication</a:t>
            </a:r>
            <a:r>
              <a:rPr lang="en-CA" sz="4700" i="1"/>
              <a:t>  </a:t>
            </a:r>
            <a:endParaRPr lang="fr-FR" sz="4700" i="1"/>
          </a:p>
        </p:txBody>
      </p:sp>
      <p:pic>
        <p:nvPicPr>
          <p:cNvPr id="5" name="Picture 4">
            <a:extLst>
              <a:ext uri="{FF2B5EF4-FFF2-40B4-BE49-F238E27FC236}">
                <a16:creationId xmlns:a16="http://schemas.microsoft.com/office/drawing/2014/main" id="{6732B6FB-D2C0-389E-89C3-6A16BB774E03}"/>
              </a:ext>
            </a:extLst>
          </p:cNvPr>
          <p:cNvPicPr>
            <a:picLocks noChangeAspect="1"/>
          </p:cNvPicPr>
          <p:nvPr/>
        </p:nvPicPr>
        <p:blipFill rotWithShape="1">
          <a:blip r:embed="rId3"/>
          <a:srcRect l="18718" t="3660" r="38229" b="-4"/>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37840890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58D9B2A7-6ECE-1B20-B81C-1C43E1DFD460}"/>
              </a:ext>
            </a:extLst>
          </p:cNvPr>
          <p:cNvSpPr txBox="1"/>
          <p:nvPr/>
        </p:nvSpPr>
        <p:spPr>
          <a:xfrm>
            <a:off x="2286000" y="1457738"/>
            <a:ext cx="9094304"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q"/>
            </a:pPr>
            <a:r>
              <a:rPr lang="en-CA" sz="3600">
                <a:solidFill>
                  <a:schemeClr val="bg1">
                    <a:lumMod val="65000"/>
                  </a:schemeClr>
                </a:solidFill>
              </a:rPr>
              <a:t>Introduction </a:t>
            </a:r>
            <a:endParaRPr lang="fr-FR" sz="3600">
              <a:solidFill>
                <a:schemeClr val="bg1">
                  <a:lumMod val="65000"/>
                </a:schemeClr>
              </a:solidFill>
            </a:endParaRPr>
          </a:p>
          <a:p>
            <a:pPr marL="457200" indent="-457200" algn="just">
              <a:buFont typeface="Wingdings,Sans-Serif"/>
              <a:buChar char="q"/>
            </a:pPr>
            <a:r>
              <a:rPr lang="fr-FR" sz="3200">
                <a:solidFill>
                  <a:schemeClr val="bg1">
                    <a:lumMod val="65000"/>
                  </a:schemeClr>
                </a:solidFill>
              </a:rPr>
              <a:t>Définition de TIC</a:t>
            </a:r>
            <a:r>
              <a:rPr lang="en-US" sz="3200">
                <a:solidFill>
                  <a:schemeClr val="bg1">
                    <a:lumMod val="65000"/>
                  </a:schemeClr>
                </a:solidFill>
              </a:rPr>
              <a:t> </a:t>
            </a:r>
          </a:p>
          <a:p>
            <a:pPr marL="285750" indent="-285750" algn="just">
              <a:buFont typeface="Wingdings,Sans-Serif"/>
              <a:buChar char="q"/>
            </a:pPr>
            <a:r>
              <a:rPr lang="fr-FR" sz="3200">
                <a:solidFill>
                  <a:schemeClr val="bg1">
                    <a:lumMod val="65000"/>
                  </a:schemeClr>
                </a:solidFill>
              </a:rPr>
              <a:t>Domaines d'impact clés de TIC</a:t>
            </a:r>
            <a:r>
              <a:rPr lang="en-US" sz="3200">
                <a:solidFill>
                  <a:srgbClr val="A6A6A6"/>
                </a:solidFill>
              </a:rPr>
              <a:t> </a:t>
            </a:r>
          </a:p>
          <a:p>
            <a:pPr marL="285750" indent="-285750" algn="just">
              <a:buFont typeface="Wingdings,Sans-Serif"/>
              <a:buChar char="q"/>
            </a:pPr>
            <a:r>
              <a:rPr lang="fr-FR" sz="3200"/>
              <a:t>Défis et préoccupations</a:t>
            </a:r>
            <a:r>
              <a:rPr lang="en-US" sz="3200"/>
              <a:t> de TIC</a:t>
            </a:r>
          </a:p>
          <a:p>
            <a:pPr marL="457200" indent="-457200" algn="just">
              <a:buFont typeface="Wingdings,Sans-Serif"/>
              <a:buChar char="q"/>
            </a:pPr>
            <a:r>
              <a:rPr lang="fr-FR" sz="3200">
                <a:solidFill>
                  <a:srgbClr val="A6A6A6"/>
                </a:solidFill>
              </a:rPr>
              <a:t>Google service</a:t>
            </a:r>
            <a:r>
              <a:rPr lang="en-US" sz="3200">
                <a:solidFill>
                  <a:srgbClr val="A6A6A6"/>
                </a:solidFill>
              </a:rPr>
              <a:t> </a:t>
            </a:r>
          </a:p>
          <a:p>
            <a:pPr marL="285750" indent="-457200" algn="just">
              <a:buFont typeface="Wingdings,Sans-Serif"/>
              <a:buChar char="q"/>
            </a:pPr>
            <a:r>
              <a:rPr lang="fr-FR" sz="3200">
                <a:solidFill>
                  <a:srgbClr val="A6A6A6"/>
                </a:solidFill>
              </a:rPr>
              <a:t>Aperçu du logiciel</a:t>
            </a:r>
            <a:endParaRPr lang="en-US" sz="3200">
              <a:solidFill>
                <a:srgbClr val="A6A6A6"/>
              </a:solidFill>
            </a:endParaRPr>
          </a:p>
          <a:p>
            <a:pPr marL="285750" indent="-457200" algn="just">
              <a:buFont typeface="Wingdings,Sans-Serif"/>
              <a:buChar char="q"/>
            </a:pPr>
            <a:r>
              <a:rPr lang="fr-FR" sz="3200">
                <a:solidFill>
                  <a:srgbClr val="A6A6A6"/>
                </a:solidFill>
              </a:rPr>
              <a:t>conclusion</a:t>
            </a:r>
            <a:endParaRPr lang="fr-FR"/>
          </a:p>
        </p:txBody>
      </p:sp>
      <p:sp>
        <p:nvSpPr>
          <p:cNvPr id="3" name="ZoneTexte 2">
            <a:extLst>
              <a:ext uri="{FF2B5EF4-FFF2-40B4-BE49-F238E27FC236}">
                <a16:creationId xmlns:a16="http://schemas.microsoft.com/office/drawing/2014/main" id="{10BF0227-201D-D468-4DC4-ADC8C74004B3}"/>
              </a:ext>
            </a:extLst>
          </p:cNvPr>
          <p:cNvSpPr txBox="1"/>
          <p:nvPr/>
        </p:nvSpPr>
        <p:spPr>
          <a:xfrm>
            <a:off x="2291520" y="519043"/>
            <a:ext cx="3296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200" u="sng">
                <a:solidFill>
                  <a:srgbClr val="002060"/>
                </a:solidFill>
              </a:rPr>
              <a:t>Table de contenu:</a:t>
            </a:r>
            <a:endParaRPr lang="fr-FR"/>
          </a:p>
        </p:txBody>
      </p:sp>
    </p:spTree>
    <p:extLst>
      <p:ext uri="{BB962C8B-B14F-4D97-AF65-F5344CB8AC3E}">
        <p14:creationId xmlns:p14="http://schemas.microsoft.com/office/powerpoint/2010/main" val="3784287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ZoneTexte 1">
            <a:extLst>
              <a:ext uri="{FF2B5EF4-FFF2-40B4-BE49-F238E27FC236}">
                <a16:creationId xmlns:a16="http://schemas.microsoft.com/office/drawing/2014/main" id="{D3792FCE-4F37-9F30-E1F2-999B3E986984}"/>
              </a:ext>
            </a:extLst>
          </p:cNvPr>
          <p:cNvSpPr txBox="1"/>
          <p:nvPr/>
        </p:nvSpPr>
        <p:spPr>
          <a:xfrm>
            <a:off x="1484311" y="969210"/>
            <a:ext cx="5747778" cy="426051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lnSpc>
                <a:spcPct val="90000"/>
              </a:lnSpc>
              <a:spcBef>
                <a:spcPct val="20000"/>
              </a:spcBef>
              <a:spcAft>
                <a:spcPts val="600"/>
              </a:spcAft>
              <a:buClr>
                <a:schemeClr val="accent1">
                  <a:lumMod val="75000"/>
                </a:schemeClr>
              </a:buClr>
              <a:buSzPct val="145000"/>
            </a:pPr>
            <a:r>
              <a:rPr lang="fr-FR" sz="2000" b="1"/>
              <a:t>Fracture numérique:</a:t>
            </a:r>
            <a:endParaRPr lang="fr-FR" sz="2000"/>
          </a:p>
          <a:p>
            <a:pPr defTabSz="457200">
              <a:lnSpc>
                <a:spcPct val="90000"/>
              </a:lnSpc>
              <a:spcBef>
                <a:spcPct val="20000"/>
              </a:spcBef>
              <a:spcAft>
                <a:spcPts val="600"/>
              </a:spcAft>
              <a:buClr>
                <a:schemeClr val="accent1">
                  <a:lumMod val="75000"/>
                </a:schemeClr>
              </a:buClr>
              <a:buSzPct val="145000"/>
            </a:pPr>
            <a:r>
              <a:rPr lang="fr-FR" sz="2000"/>
              <a:t>Malgré l’adoption généralisée des TIC, une fracture numérique existe toujours, avec des disparités dans l’accès à la technologie et à l’alphabétisation numérique. Combler cet écart reste un défi mondial</a:t>
            </a:r>
            <a:r>
              <a:rPr lang="fr-FR" sz="1700"/>
              <a:t>.</a:t>
            </a:r>
          </a:p>
          <a:p>
            <a:pPr defTabSz="457200">
              <a:lnSpc>
                <a:spcPct val="90000"/>
              </a:lnSpc>
              <a:spcBef>
                <a:spcPct val="20000"/>
              </a:spcBef>
              <a:spcAft>
                <a:spcPts val="600"/>
              </a:spcAft>
              <a:buClr>
                <a:schemeClr val="accent1">
                  <a:lumMod val="75000"/>
                </a:schemeClr>
              </a:buClr>
              <a:buSzPct val="145000"/>
            </a:pPr>
            <a:r>
              <a:rPr lang="fr-FR" sz="2000" b="1"/>
              <a:t>Menaces de cybersécurité :</a:t>
            </a:r>
            <a:endParaRPr lang="fr-FR" sz="2000"/>
          </a:p>
          <a:p>
            <a:pPr defTabSz="457200">
              <a:lnSpc>
                <a:spcPct val="90000"/>
              </a:lnSpc>
              <a:spcBef>
                <a:spcPct val="20000"/>
              </a:spcBef>
              <a:spcAft>
                <a:spcPts val="600"/>
              </a:spcAft>
              <a:buClr>
                <a:schemeClr val="accent1">
                  <a:lumMod val="75000"/>
                </a:schemeClr>
              </a:buClr>
              <a:buSzPct val="145000"/>
            </a:pPr>
            <a:r>
              <a:rPr lang="fr-FR" sz="2000"/>
              <a:t> La nature interconnectée des systèmes TIC suscite des préoccupations en matière de cybersécurité. Les cyberattaques, les violations de données et les problèmes de confidentialité posent des défis importants qui nécessitent une vigilance continue et des mesures de sécurité innovantes</a:t>
            </a:r>
            <a:r>
              <a:rPr lang="fr-FR" sz="1700"/>
              <a:t>.</a:t>
            </a:r>
          </a:p>
        </p:txBody>
      </p:sp>
      <p:pic>
        <p:nvPicPr>
          <p:cNvPr id="3" name="Image 2" descr="Administration en ligne et fracture numérique : où en sommes ...">
            <a:extLst>
              <a:ext uri="{FF2B5EF4-FFF2-40B4-BE49-F238E27FC236}">
                <a16:creationId xmlns:a16="http://schemas.microsoft.com/office/drawing/2014/main" id="{669B8254-B401-4D6A-2EB7-2005CFAED50D}"/>
              </a:ext>
            </a:extLst>
          </p:cNvPr>
          <p:cNvPicPr>
            <a:picLocks noChangeAspect="1"/>
          </p:cNvPicPr>
          <p:nvPr/>
        </p:nvPicPr>
        <p:blipFill>
          <a:blip r:embed="rId3"/>
          <a:stretch>
            <a:fillRect/>
          </a:stretch>
        </p:blipFill>
        <p:spPr>
          <a:xfrm>
            <a:off x="7848420" y="645285"/>
            <a:ext cx="3359125" cy="25200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4" name="Image 3" descr="La cybersécurité à l'ère de la cognitique comme arme d'intrusion massive -  IT SOCIAL">
            <a:extLst>
              <a:ext uri="{FF2B5EF4-FFF2-40B4-BE49-F238E27FC236}">
                <a16:creationId xmlns:a16="http://schemas.microsoft.com/office/drawing/2014/main" id="{B17021AE-91D6-43C0-AA22-E57B09310BB7}"/>
              </a:ext>
            </a:extLst>
          </p:cNvPr>
          <p:cNvPicPr>
            <a:picLocks noChangeAspect="1"/>
          </p:cNvPicPr>
          <p:nvPr/>
        </p:nvPicPr>
        <p:blipFill>
          <a:blip r:embed="rId4"/>
          <a:stretch>
            <a:fillRect/>
          </a:stretch>
        </p:blipFill>
        <p:spPr>
          <a:xfrm>
            <a:off x="7552943" y="3664688"/>
            <a:ext cx="3950079" cy="197503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362831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823568E-7117-0BBB-6D15-C222BDDEB7D3}"/>
              </a:ext>
            </a:extLst>
          </p:cNvPr>
          <p:cNvSpPr txBox="1"/>
          <p:nvPr/>
        </p:nvSpPr>
        <p:spPr>
          <a:xfrm>
            <a:off x="2291521" y="1446696"/>
            <a:ext cx="8779565"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q"/>
            </a:pPr>
            <a:r>
              <a:rPr lang="en-CA" sz="3600">
                <a:solidFill>
                  <a:schemeClr val="bg1">
                    <a:lumMod val="65000"/>
                  </a:schemeClr>
                </a:solidFill>
              </a:rPr>
              <a:t>Introduction </a:t>
            </a:r>
            <a:endParaRPr lang="fr-FR" sz="3600">
              <a:solidFill>
                <a:schemeClr val="bg1">
                  <a:lumMod val="65000"/>
                </a:schemeClr>
              </a:solidFill>
            </a:endParaRPr>
          </a:p>
          <a:p>
            <a:pPr marL="457200" indent="-457200" algn="just">
              <a:buFont typeface="Wingdings,Sans-Serif"/>
              <a:buChar char="q"/>
            </a:pPr>
            <a:r>
              <a:rPr lang="fr-FR" sz="3200">
                <a:solidFill>
                  <a:schemeClr val="bg1">
                    <a:lumMod val="65000"/>
                  </a:schemeClr>
                </a:solidFill>
              </a:rPr>
              <a:t>Définition de TIC</a:t>
            </a:r>
            <a:r>
              <a:rPr lang="en-US" sz="3200">
                <a:solidFill>
                  <a:schemeClr val="bg1">
                    <a:lumMod val="65000"/>
                  </a:schemeClr>
                </a:solidFill>
              </a:rPr>
              <a:t> </a:t>
            </a:r>
          </a:p>
          <a:p>
            <a:pPr marL="285750" indent="-285750" algn="just">
              <a:buFont typeface="Wingdings,Sans-Serif"/>
              <a:buChar char="q"/>
            </a:pPr>
            <a:r>
              <a:rPr lang="fr-FR" sz="3200">
                <a:solidFill>
                  <a:schemeClr val="bg1">
                    <a:lumMod val="65000"/>
                  </a:schemeClr>
                </a:solidFill>
              </a:rPr>
              <a:t>Domaines d'impact clés de TIC</a:t>
            </a:r>
            <a:r>
              <a:rPr lang="en-US" sz="3200">
                <a:solidFill>
                  <a:srgbClr val="A6A6A6"/>
                </a:solidFill>
              </a:rPr>
              <a:t> </a:t>
            </a:r>
          </a:p>
          <a:p>
            <a:pPr marL="285750" indent="-285750" algn="just">
              <a:buFont typeface="Wingdings,Sans-Serif"/>
              <a:buChar char="q"/>
            </a:pPr>
            <a:r>
              <a:rPr lang="fr-FR" sz="3200">
                <a:solidFill>
                  <a:schemeClr val="bg1">
                    <a:lumMod val="65000"/>
                  </a:schemeClr>
                </a:solidFill>
              </a:rPr>
              <a:t>Défis et préoccupations</a:t>
            </a:r>
            <a:r>
              <a:rPr lang="en-US" sz="3200">
                <a:solidFill>
                  <a:schemeClr val="bg1">
                    <a:lumMod val="65000"/>
                  </a:schemeClr>
                </a:solidFill>
              </a:rPr>
              <a:t> de TIC</a:t>
            </a:r>
          </a:p>
          <a:p>
            <a:pPr marL="457200" indent="-457200" algn="just">
              <a:buFont typeface="Wingdings,Sans-Serif"/>
              <a:buChar char="q"/>
            </a:pPr>
            <a:r>
              <a:rPr lang="fr-FR" sz="3200"/>
              <a:t>Google service</a:t>
            </a:r>
            <a:r>
              <a:rPr lang="en-US" sz="3200"/>
              <a:t> </a:t>
            </a:r>
          </a:p>
          <a:p>
            <a:pPr marL="285750" indent="-457200" algn="just">
              <a:buFont typeface="Wingdings,Sans-Serif"/>
              <a:buChar char="q"/>
            </a:pPr>
            <a:r>
              <a:rPr lang="fr-FR" sz="3200">
                <a:solidFill>
                  <a:srgbClr val="A6A6A6"/>
                </a:solidFill>
              </a:rPr>
              <a:t>Aperçu du logiciel</a:t>
            </a:r>
            <a:r>
              <a:rPr lang="en-US" sz="3200">
                <a:solidFill>
                  <a:srgbClr val="A6A6A6"/>
                </a:solidFill>
              </a:rPr>
              <a:t> </a:t>
            </a:r>
          </a:p>
          <a:p>
            <a:pPr marL="285750" indent="-457200" algn="just">
              <a:buFont typeface="Wingdings,Sans-Serif"/>
              <a:buChar char="q"/>
            </a:pPr>
            <a:r>
              <a:rPr lang="fr-FR" sz="3200">
                <a:solidFill>
                  <a:srgbClr val="A6A6A6"/>
                </a:solidFill>
              </a:rPr>
              <a:t>conclusion</a:t>
            </a:r>
            <a:endParaRPr lang="fr-FR"/>
          </a:p>
        </p:txBody>
      </p:sp>
      <p:sp>
        <p:nvSpPr>
          <p:cNvPr id="6" name="ZoneTexte 5">
            <a:extLst>
              <a:ext uri="{FF2B5EF4-FFF2-40B4-BE49-F238E27FC236}">
                <a16:creationId xmlns:a16="http://schemas.microsoft.com/office/drawing/2014/main" id="{A84E5624-EA4E-E661-365D-AAB9656F4C9D}"/>
              </a:ext>
            </a:extLst>
          </p:cNvPr>
          <p:cNvSpPr txBox="1"/>
          <p:nvPr/>
        </p:nvSpPr>
        <p:spPr>
          <a:xfrm>
            <a:off x="2291520" y="574260"/>
            <a:ext cx="32964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200" u="sng">
                <a:solidFill>
                  <a:srgbClr val="002060"/>
                </a:solidFill>
              </a:rPr>
              <a:t>Table de contenu:</a:t>
            </a:r>
            <a:endParaRPr lang="fr-FR"/>
          </a:p>
        </p:txBody>
      </p:sp>
    </p:spTree>
    <p:extLst>
      <p:ext uri="{BB962C8B-B14F-4D97-AF65-F5344CB8AC3E}">
        <p14:creationId xmlns:p14="http://schemas.microsoft.com/office/powerpoint/2010/main" val="22551502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218FDF1-57FB-A518-213E-94079AFBCD7E}"/>
              </a:ext>
            </a:extLst>
          </p:cNvPr>
          <p:cNvSpPr txBox="1"/>
          <p:nvPr/>
        </p:nvSpPr>
        <p:spPr>
          <a:xfrm>
            <a:off x="1675120" y="6684"/>
            <a:ext cx="7970195" cy="71096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a:ea typeface="+mn-lt"/>
                <a:cs typeface="+mn-lt"/>
              </a:rPr>
              <a:t>Définition:</a:t>
            </a:r>
          </a:p>
          <a:p>
            <a:r>
              <a:rPr lang="fr-FR">
                <a:ea typeface="+mn-lt"/>
                <a:cs typeface="+mn-lt"/>
              </a:rPr>
              <a:t> Les services Google font référence à une suite d'applications, d'outils et de produits en ligne proposés par Google Inc. Ces services couvrent un large éventail de fonctionnalités, notamment la communication, la productivité, le stockage dans le cloud et le divertissement. Certains services Google notables incluent Gmail, Google Drive, Google Docs, Google Sheets, Google </a:t>
            </a:r>
            <a:r>
              <a:rPr lang="fr-FR" err="1">
                <a:ea typeface="+mn-lt"/>
                <a:cs typeface="+mn-lt"/>
              </a:rPr>
              <a:t>Calendar</a:t>
            </a:r>
            <a:r>
              <a:rPr lang="fr-FR">
                <a:ea typeface="+mn-lt"/>
                <a:cs typeface="+mn-lt"/>
              </a:rPr>
              <a:t> , Google </a:t>
            </a:r>
            <a:r>
              <a:rPr lang="fr-FR" err="1">
                <a:ea typeface="+mn-lt"/>
                <a:cs typeface="+mn-lt"/>
              </a:rPr>
              <a:t>Maps</a:t>
            </a:r>
            <a:r>
              <a:rPr lang="fr-FR">
                <a:ea typeface="+mn-lt"/>
                <a:cs typeface="+mn-lt"/>
              </a:rPr>
              <a:t> , etc.</a:t>
            </a:r>
          </a:p>
          <a:p>
            <a:r>
              <a:rPr lang="fr-FR" sz="2000" b="1" u="sng">
                <a:ea typeface="+mn-lt"/>
                <a:cs typeface="+mn-lt"/>
              </a:rPr>
              <a:t>Avantages des services Google :</a:t>
            </a:r>
          </a:p>
          <a:p>
            <a:pPr marL="342900" indent="-342900">
              <a:buFont typeface="Arial"/>
              <a:buChar char="•"/>
            </a:pPr>
            <a:r>
              <a:rPr lang="fr-FR" sz="2000">
                <a:ea typeface="+mn-lt"/>
                <a:cs typeface="+mn-lt"/>
              </a:rPr>
              <a:t> </a:t>
            </a:r>
            <a:r>
              <a:rPr lang="fr-FR" b="1">
                <a:ea typeface="+mn-lt"/>
                <a:cs typeface="+mn-lt"/>
              </a:rPr>
              <a:t>Collaboration et productivité </a:t>
            </a:r>
            <a:r>
              <a:rPr lang="fr-FR">
                <a:ea typeface="+mn-lt"/>
                <a:cs typeface="+mn-lt"/>
              </a:rPr>
              <a:t>:</a:t>
            </a:r>
          </a:p>
          <a:p>
            <a:r>
              <a:rPr lang="fr-FR">
                <a:ea typeface="+mn-lt"/>
                <a:cs typeface="+mn-lt"/>
              </a:rPr>
              <a:t> Google Docs, Sheets et Slides permettent une collaboration en temps réel sur des documents, des feuilles de calcul et des présentations. Plusieurs utilisateurs peuvent travailler simultanément sur le même fichier, favorisant ainsi le travail d'équipe et augmentant la productivité. </a:t>
            </a:r>
          </a:p>
          <a:p>
            <a:pPr marL="285750" indent="-285750">
              <a:buFont typeface="Arial"/>
              <a:buChar char="•"/>
            </a:pPr>
            <a:r>
              <a:rPr lang="fr-FR" b="1">
                <a:ea typeface="+mn-lt"/>
                <a:cs typeface="+mn-lt"/>
              </a:rPr>
              <a:t>Communication par courrier électronique (Gmail) :</a:t>
            </a:r>
            <a:endParaRPr lang="fr-FR" b="1"/>
          </a:p>
          <a:p>
            <a:r>
              <a:rPr lang="fr-FR">
                <a:ea typeface="+mn-lt"/>
                <a:cs typeface="+mn-lt"/>
              </a:rPr>
              <a:t> Gmail est un service de messagerie largement utilisé qui offre une interface conviviale, de puissantes capacités de recherche et une intégration avec d'autres services Google. Il offre un grand espace de stockage et un filtrage anti-spam efficace.</a:t>
            </a:r>
          </a:p>
          <a:p>
            <a:pPr marL="285750" indent="-285750">
              <a:buFont typeface="Arial"/>
              <a:buChar char="•"/>
            </a:pPr>
            <a:r>
              <a:rPr lang="fr-FR" b="1">
                <a:ea typeface="+mn-lt"/>
                <a:cs typeface="+mn-lt"/>
              </a:rPr>
              <a:t>Stockage en nuage (Google Drive) </a:t>
            </a:r>
            <a:r>
              <a:rPr lang="fr-FR">
                <a:ea typeface="+mn-lt"/>
                <a:cs typeface="+mn-lt"/>
              </a:rPr>
              <a:t>: </a:t>
            </a:r>
          </a:p>
          <a:p>
            <a:r>
              <a:rPr lang="fr-FR">
                <a:ea typeface="+mn-lt"/>
                <a:cs typeface="+mn-lt"/>
              </a:rPr>
              <a:t>Google Drive permet aux utilisateurs de stocker et de partager des fichiers dans le cloud. Il offre une intégration transparente avec d'autres services Google, offre un stockage gratuit généreux et permet une collaboration facile sur les documents stockés dans le cloud.</a:t>
            </a:r>
            <a:endParaRPr lang="fr-FR"/>
          </a:p>
          <a:p>
            <a:endParaRPr lang="fr-FR"/>
          </a:p>
          <a:p>
            <a:endParaRPr lang="fr-FR"/>
          </a:p>
        </p:txBody>
      </p:sp>
      <p:pic>
        <p:nvPicPr>
          <p:cNvPr id="3" name="Image 2" descr="Download Image Of Google Logo - Colaboratory">
            <a:extLst>
              <a:ext uri="{FF2B5EF4-FFF2-40B4-BE49-F238E27FC236}">
                <a16:creationId xmlns:a16="http://schemas.microsoft.com/office/drawing/2014/main" id="{F29A514B-7CF0-AEC9-3079-71DDA8C9AD79}"/>
              </a:ext>
            </a:extLst>
          </p:cNvPr>
          <p:cNvPicPr>
            <a:picLocks noChangeAspect="1"/>
          </p:cNvPicPr>
          <p:nvPr/>
        </p:nvPicPr>
        <p:blipFill>
          <a:blip r:embed="rId2"/>
          <a:stretch>
            <a:fillRect/>
          </a:stretch>
        </p:blipFill>
        <p:spPr>
          <a:xfrm>
            <a:off x="9520161" y="149232"/>
            <a:ext cx="2668831" cy="1771317"/>
          </a:xfrm>
          <a:prstGeom prst="rect">
            <a:avLst/>
          </a:prstGeom>
        </p:spPr>
      </p:pic>
      <p:pic>
        <p:nvPicPr>
          <p:cNvPr id="5" name="Image 4" descr="Images de Productivite – Téléchargement gratuit sur Freepik">
            <a:extLst>
              <a:ext uri="{FF2B5EF4-FFF2-40B4-BE49-F238E27FC236}">
                <a16:creationId xmlns:a16="http://schemas.microsoft.com/office/drawing/2014/main" id="{12B62F1E-4D8A-6FE8-41A2-4A74C7992A05}"/>
              </a:ext>
            </a:extLst>
          </p:cNvPr>
          <p:cNvPicPr>
            <a:picLocks noChangeAspect="1"/>
          </p:cNvPicPr>
          <p:nvPr/>
        </p:nvPicPr>
        <p:blipFill>
          <a:blip r:embed="rId3"/>
          <a:stretch>
            <a:fillRect/>
          </a:stretch>
        </p:blipFill>
        <p:spPr>
          <a:xfrm>
            <a:off x="9515242" y="1916163"/>
            <a:ext cx="2675181" cy="2219499"/>
          </a:xfrm>
          <a:prstGeom prst="rect">
            <a:avLst/>
          </a:prstGeom>
        </p:spPr>
      </p:pic>
      <p:pic>
        <p:nvPicPr>
          <p:cNvPr id="6" name="Image 5" descr="Gmail : la messagerie de Google (infos et astuces en français)">
            <a:extLst>
              <a:ext uri="{FF2B5EF4-FFF2-40B4-BE49-F238E27FC236}">
                <a16:creationId xmlns:a16="http://schemas.microsoft.com/office/drawing/2014/main" id="{AA130813-F3A7-2AA2-7837-C322736617EF}"/>
              </a:ext>
            </a:extLst>
          </p:cNvPr>
          <p:cNvPicPr>
            <a:picLocks noChangeAspect="1"/>
          </p:cNvPicPr>
          <p:nvPr/>
        </p:nvPicPr>
        <p:blipFill>
          <a:blip r:embed="rId4"/>
          <a:stretch>
            <a:fillRect/>
          </a:stretch>
        </p:blipFill>
        <p:spPr>
          <a:xfrm>
            <a:off x="9519736" y="3917531"/>
            <a:ext cx="2672008" cy="1651283"/>
          </a:xfrm>
          <a:prstGeom prst="rect">
            <a:avLst/>
          </a:prstGeom>
        </p:spPr>
      </p:pic>
      <p:pic>
        <p:nvPicPr>
          <p:cNvPr id="7" name="Image 6" descr="Google Drive : voici une astuce très simple pour obtenir plus de stockage  gratuit">
            <a:extLst>
              <a:ext uri="{FF2B5EF4-FFF2-40B4-BE49-F238E27FC236}">
                <a16:creationId xmlns:a16="http://schemas.microsoft.com/office/drawing/2014/main" id="{53631973-1396-70E7-D60B-DF44D8602A49}"/>
              </a:ext>
            </a:extLst>
          </p:cNvPr>
          <p:cNvPicPr>
            <a:picLocks noChangeAspect="1"/>
          </p:cNvPicPr>
          <p:nvPr/>
        </p:nvPicPr>
        <p:blipFill>
          <a:blip r:embed="rId5"/>
          <a:stretch>
            <a:fillRect/>
          </a:stretch>
        </p:blipFill>
        <p:spPr>
          <a:xfrm>
            <a:off x="9511630" y="5263506"/>
            <a:ext cx="2682405" cy="1594077"/>
          </a:xfrm>
          <a:prstGeom prst="rect">
            <a:avLst/>
          </a:prstGeom>
        </p:spPr>
      </p:pic>
    </p:spTree>
    <p:extLst>
      <p:ext uri="{BB962C8B-B14F-4D97-AF65-F5344CB8AC3E}">
        <p14:creationId xmlns:p14="http://schemas.microsoft.com/office/powerpoint/2010/main" val="40719457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2E81AF8-F8E1-41EA-BAB6-C94EBA3AD6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97D8E1E9-19B3-40F4-819A-C0F1ED98D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2261C4D9-D85A-47FA-84B6-EEB07F0BE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9F5F905C-E9B9-43E8-85C9-5433878D6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04BA4C16-191C-43E9-812C-CADE3A3C8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18D490B0-C0CB-4920-B514-07135457C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8F1AFF93-3FEE-40A9-B815-48CEF706F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ZoneTexte 1">
            <a:extLst>
              <a:ext uri="{FF2B5EF4-FFF2-40B4-BE49-F238E27FC236}">
                <a16:creationId xmlns:a16="http://schemas.microsoft.com/office/drawing/2014/main" id="{037344CC-77D7-021C-C3B5-C4F860C196BB}"/>
              </a:ext>
            </a:extLst>
          </p:cNvPr>
          <p:cNvSpPr txBox="1"/>
          <p:nvPr/>
        </p:nvSpPr>
        <p:spPr>
          <a:xfrm>
            <a:off x="1484311" y="306155"/>
            <a:ext cx="6456633" cy="571695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20000"/>
          </a:bodyPr>
          <a:lstStyle/>
          <a:p>
            <a:pPr defTabSz="457200">
              <a:lnSpc>
                <a:spcPct val="90000"/>
              </a:lnSpc>
              <a:spcBef>
                <a:spcPct val="20000"/>
              </a:spcBef>
              <a:spcAft>
                <a:spcPts val="600"/>
              </a:spcAft>
              <a:buClr>
                <a:schemeClr val="accent1">
                  <a:lumMod val="75000"/>
                </a:schemeClr>
              </a:buClr>
              <a:buSzPct val="145000"/>
            </a:pPr>
            <a:r>
              <a:rPr lang="fr-FR" b="1"/>
              <a:t>Cartographie et navigation (Google </a:t>
            </a:r>
            <a:r>
              <a:rPr lang="fr-FR" b="1" err="1"/>
              <a:t>Maps</a:t>
            </a:r>
            <a:r>
              <a:rPr lang="fr-FR" b="1"/>
              <a:t>)</a:t>
            </a:r>
            <a:r>
              <a:rPr lang="fr-FR" sz="900" b="1"/>
              <a:t> :</a:t>
            </a:r>
            <a:endParaRPr lang="fr-FR" sz="900"/>
          </a:p>
          <a:p>
            <a:pPr defTabSz="457200">
              <a:lnSpc>
                <a:spcPct val="90000"/>
              </a:lnSpc>
              <a:spcBef>
                <a:spcPct val="20000"/>
              </a:spcBef>
              <a:spcAft>
                <a:spcPts val="600"/>
              </a:spcAft>
              <a:buClr>
                <a:schemeClr val="accent1">
                  <a:lumMod val="75000"/>
                </a:schemeClr>
              </a:buClr>
              <a:buSzPct val="145000"/>
            </a:pPr>
            <a:r>
              <a:rPr lang="fr-FR" sz="1700"/>
              <a:t>Google </a:t>
            </a:r>
            <a:r>
              <a:rPr lang="fr-FR" sz="1700" err="1"/>
              <a:t>Maps</a:t>
            </a:r>
            <a:r>
              <a:rPr lang="fr-FR" sz="1700"/>
              <a:t> est un service complet de cartographie et de navigation. Il fournit des directions précises, des mises à jour du trafic en temps réel et des cartes détaillées. De plus, il offre des fonctionnalités telles que Street </a:t>
            </a:r>
            <a:r>
              <a:rPr lang="fr-FR" sz="1700" err="1"/>
              <a:t>View</a:t>
            </a:r>
            <a:r>
              <a:rPr lang="fr-FR" sz="1700"/>
              <a:t> et des informations sur les entreprises locale</a:t>
            </a:r>
            <a:r>
              <a:rPr lang="fr-FR" sz="1000"/>
              <a:t>s.</a:t>
            </a:r>
          </a:p>
          <a:p>
            <a:pPr defTabSz="457200">
              <a:lnSpc>
                <a:spcPct val="90000"/>
              </a:lnSpc>
              <a:spcBef>
                <a:spcPct val="20000"/>
              </a:spcBef>
              <a:spcAft>
                <a:spcPts val="600"/>
              </a:spcAft>
              <a:buClr>
                <a:schemeClr val="accent1">
                  <a:lumMod val="75000"/>
                </a:schemeClr>
              </a:buClr>
              <a:buSzPct val="145000"/>
            </a:pPr>
            <a:r>
              <a:rPr lang="fr-FR" sz="1900"/>
              <a:t> </a:t>
            </a:r>
            <a:r>
              <a:rPr lang="fr-FR" sz="1900" b="1"/>
              <a:t>Moteur de</a:t>
            </a:r>
            <a:r>
              <a:rPr lang="fr-FR" sz="1900"/>
              <a:t> </a:t>
            </a:r>
            <a:r>
              <a:rPr lang="fr-FR" sz="1900" b="1"/>
              <a:t>recherche (Recherche Google) </a:t>
            </a:r>
            <a:r>
              <a:rPr lang="fr-FR" sz="900" b="1"/>
              <a:t>:</a:t>
            </a:r>
            <a:r>
              <a:rPr lang="fr-FR" sz="900"/>
              <a:t> </a:t>
            </a:r>
          </a:p>
          <a:p>
            <a:pPr defTabSz="457200">
              <a:lnSpc>
                <a:spcPct val="90000"/>
              </a:lnSpc>
              <a:spcBef>
                <a:spcPct val="20000"/>
              </a:spcBef>
              <a:spcAft>
                <a:spcPts val="600"/>
              </a:spcAft>
              <a:buClr>
                <a:schemeClr val="accent1">
                  <a:lumMod val="75000"/>
                </a:schemeClr>
              </a:buClr>
              <a:buSzPct val="145000"/>
            </a:pPr>
            <a:r>
              <a:rPr lang="fr-FR" sz="1700"/>
              <a:t>La recherche Google est le moteur de recherche le plus utilisé au monde. Ses algorithmes avancés fournissent des résultats de recherche pertinents et rapides, ce qui en fait un outil indispensable pour trouver des informations sur le Web.</a:t>
            </a:r>
          </a:p>
          <a:p>
            <a:pPr defTabSz="457200">
              <a:lnSpc>
                <a:spcPct val="90000"/>
              </a:lnSpc>
              <a:spcBef>
                <a:spcPct val="20000"/>
              </a:spcBef>
              <a:spcAft>
                <a:spcPts val="600"/>
              </a:spcAft>
              <a:buClr>
                <a:schemeClr val="accent1">
                  <a:lumMod val="75000"/>
                </a:schemeClr>
              </a:buClr>
              <a:buSzPct val="145000"/>
            </a:pPr>
            <a:r>
              <a:rPr lang="fr-FR" sz="1900" b="1"/>
              <a:t> Divertissement (YouTube) :</a:t>
            </a:r>
          </a:p>
          <a:p>
            <a:pPr defTabSz="457200">
              <a:lnSpc>
                <a:spcPct val="90000"/>
              </a:lnSpc>
              <a:spcBef>
                <a:spcPct val="20000"/>
              </a:spcBef>
              <a:spcAft>
                <a:spcPts val="600"/>
              </a:spcAft>
              <a:buClr>
                <a:schemeClr val="accent1">
                  <a:lumMod val="75000"/>
                </a:schemeClr>
              </a:buClr>
              <a:buSzPct val="145000"/>
            </a:pPr>
            <a:r>
              <a:rPr lang="fr-FR" sz="1600"/>
              <a:t> </a:t>
            </a:r>
            <a:r>
              <a:rPr lang="fr-FR" sz="1700"/>
              <a:t>Google possède YouTube, l'une des plus grandes plateformes de partage de vidéos au monde. YouTube propose une vaste gamme de contenus, notamment des vidéos éducatives, des divertissements et du contenu généré par les utilisateurs.</a:t>
            </a:r>
          </a:p>
          <a:p>
            <a:pPr defTabSz="457200">
              <a:lnSpc>
                <a:spcPct val="90000"/>
              </a:lnSpc>
              <a:spcBef>
                <a:spcPct val="20000"/>
              </a:spcBef>
              <a:spcAft>
                <a:spcPts val="600"/>
              </a:spcAft>
              <a:buClr>
                <a:schemeClr val="accent1">
                  <a:lumMod val="75000"/>
                </a:schemeClr>
              </a:buClr>
              <a:buSzPct val="145000"/>
            </a:pPr>
            <a:r>
              <a:rPr lang="fr-FR" b="1"/>
              <a:t> Système d'exploitation mobile (Android) </a:t>
            </a:r>
            <a:r>
              <a:rPr lang="fr-FR"/>
              <a:t>:</a:t>
            </a:r>
          </a:p>
          <a:p>
            <a:pPr defTabSz="457200">
              <a:lnSpc>
                <a:spcPct val="90000"/>
              </a:lnSpc>
              <a:spcBef>
                <a:spcPct val="20000"/>
              </a:spcBef>
              <a:spcAft>
                <a:spcPts val="600"/>
              </a:spcAft>
              <a:buClr>
                <a:schemeClr val="accent1">
                  <a:lumMod val="75000"/>
                </a:schemeClr>
              </a:buClr>
              <a:buSzPct val="145000"/>
            </a:pPr>
            <a:r>
              <a:rPr lang="fr-FR" sz="1600"/>
              <a:t> </a:t>
            </a:r>
            <a:r>
              <a:rPr lang="fr-FR" sz="1700"/>
              <a:t>Android de Google est un système d'exploitation mobile populaire. Il alimente</a:t>
            </a:r>
            <a:r>
              <a:rPr lang="fr-FR" sz="1600"/>
              <a:t> </a:t>
            </a:r>
            <a:r>
              <a:rPr lang="fr-FR" sz="1700"/>
              <a:t>une partie importante des smartphones dans le monde, offrant une plate-forme polyvalente aux développeurs et aux utilisateurs d'applications</a:t>
            </a:r>
            <a:r>
              <a:rPr lang="fr-FR" sz="1600"/>
              <a:t>.</a:t>
            </a:r>
          </a:p>
          <a:p>
            <a:pPr defTabSz="457200">
              <a:lnSpc>
                <a:spcPct val="90000"/>
              </a:lnSpc>
              <a:spcBef>
                <a:spcPct val="20000"/>
              </a:spcBef>
              <a:spcAft>
                <a:spcPts val="600"/>
              </a:spcAft>
              <a:buClr>
                <a:schemeClr val="accent1">
                  <a:lumMod val="75000"/>
                </a:schemeClr>
              </a:buClr>
              <a:buSzPct val="145000"/>
            </a:pPr>
            <a:r>
              <a:rPr lang="fr-FR"/>
              <a:t> </a:t>
            </a:r>
            <a:r>
              <a:rPr lang="fr-FR" b="1"/>
              <a:t>Plateforme publicitaire (Google </a:t>
            </a:r>
            <a:r>
              <a:rPr lang="fr-FR" b="1" err="1"/>
              <a:t>Ads</a:t>
            </a:r>
            <a:r>
              <a:rPr lang="fr-FR" b="1"/>
              <a:t>) </a:t>
            </a:r>
            <a:r>
              <a:rPr lang="fr-FR" sz="900" b="1"/>
              <a:t>: </a:t>
            </a:r>
          </a:p>
          <a:p>
            <a:pPr defTabSz="457200">
              <a:lnSpc>
                <a:spcPct val="90000"/>
              </a:lnSpc>
              <a:spcBef>
                <a:spcPct val="20000"/>
              </a:spcBef>
              <a:spcAft>
                <a:spcPts val="600"/>
              </a:spcAft>
              <a:buClr>
                <a:schemeClr val="accent1">
                  <a:lumMod val="75000"/>
                </a:schemeClr>
              </a:buClr>
              <a:buSzPct val="145000"/>
            </a:pPr>
            <a:r>
              <a:rPr lang="fr-FR" sz="1700"/>
              <a:t>Google </a:t>
            </a:r>
            <a:r>
              <a:rPr lang="fr-FR" sz="1700" err="1"/>
              <a:t>Ads</a:t>
            </a:r>
            <a:r>
              <a:rPr lang="fr-FR" sz="1700"/>
              <a:t> est une plateforme publicitaire qui permet aux entreprises de promouvoir leurs produits et services via des publicités en ligne ciblées. C'est un outil puissant pour le marketing numérique et atteindre un public spécifiqu</a:t>
            </a:r>
            <a:r>
              <a:rPr lang="fr-FR" sz="1600"/>
              <a:t>e</a:t>
            </a:r>
          </a:p>
        </p:txBody>
      </p:sp>
      <p:pic>
        <p:nvPicPr>
          <p:cNvPr id="6" name="Image 5" descr="Google Ads — Wikipédia">
            <a:extLst>
              <a:ext uri="{FF2B5EF4-FFF2-40B4-BE49-F238E27FC236}">
                <a16:creationId xmlns:a16="http://schemas.microsoft.com/office/drawing/2014/main" id="{E01097EA-58D3-5D73-EFB9-FCE8DCB3A67F}"/>
              </a:ext>
            </a:extLst>
          </p:cNvPr>
          <p:cNvPicPr>
            <a:picLocks noChangeAspect="1"/>
          </p:cNvPicPr>
          <p:nvPr/>
        </p:nvPicPr>
        <p:blipFill>
          <a:blip r:embed="rId3"/>
          <a:stretch>
            <a:fillRect/>
          </a:stretch>
        </p:blipFill>
        <p:spPr>
          <a:xfrm>
            <a:off x="10342462" y="4732359"/>
            <a:ext cx="1417745" cy="17666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4" name="Image 3" descr="Télécharger YouTube pour Android, iOS, Service en ligne, Windows et APK -  Frandroid">
            <a:extLst>
              <a:ext uri="{FF2B5EF4-FFF2-40B4-BE49-F238E27FC236}">
                <a16:creationId xmlns:a16="http://schemas.microsoft.com/office/drawing/2014/main" id="{E5D2D1EA-D39D-A07A-4DE9-8DEB290F9232}"/>
              </a:ext>
            </a:extLst>
          </p:cNvPr>
          <p:cNvPicPr>
            <a:picLocks noChangeAspect="1"/>
          </p:cNvPicPr>
          <p:nvPr/>
        </p:nvPicPr>
        <p:blipFill>
          <a:blip r:embed="rId4"/>
          <a:stretch>
            <a:fillRect/>
          </a:stretch>
        </p:blipFill>
        <p:spPr>
          <a:xfrm>
            <a:off x="10096837" y="2274218"/>
            <a:ext cx="1766661" cy="17666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 name="Image 2" descr="ملف:Google Maps icon (2015-2020).svg - ويكيبيديا">
            <a:extLst>
              <a:ext uri="{FF2B5EF4-FFF2-40B4-BE49-F238E27FC236}">
                <a16:creationId xmlns:a16="http://schemas.microsoft.com/office/drawing/2014/main" id="{35BA5AB9-ECAD-7765-9C59-AD0995EAC18F}"/>
              </a:ext>
            </a:extLst>
          </p:cNvPr>
          <p:cNvPicPr>
            <a:picLocks noChangeAspect="1"/>
          </p:cNvPicPr>
          <p:nvPr/>
        </p:nvPicPr>
        <p:blipFill>
          <a:blip r:embed="rId5"/>
          <a:stretch>
            <a:fillRect/>
          </a:stretch>
        </p:blipFill>
        <p:spPr>
          <a:xfrm>
            <a:off x="10092937" y="59929"/>
            <a:ext cx="1766661" cy="165622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Image 4" descr="Définition | Android">
            <a:extLst>
              <a:ext uri="{FF2B5EF4-FFF2-40B4-BE49-F238E27FC236}">
                <a16:creationId xmlns:a16="http://schemas.microsoft.com/office/drawing/2014/main" id="{3F42F481-791D-E4FB-C264-1204DA9A7DDA}"/>
              </a:ext>
            </a:extLst>
          </p:cNvPr>
          <p:cNvPicPr>
            <a:picLocks noChangeAspect="1"/>
          </p:cNvPicPr>
          <p:nvPr/>
        </p:nvPicPr>
        <p:blipFill>
          <a:blip r:embed="rId6"/>
          <a:stretch>
            <a:fillRect/>
          </a:stretch>
        </p:blipFill>
        <p:spPr>
          <a:xfrm>
            <a:off x="7821880" y="4046627"/>
            <a:ext cx="2013578" cy="125848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8" name="Image 7" descr="Moteur de recherche : enfin un outil pour supprimer des infos personnelles de  Google">
            <a:extLst>
              <a:ext uri="{FF2B5EF4-FFF2-40B4-BE49-F238E27FC236}">
                <a16:creationId xmlns:a16="http://schemas.microsoft.com/office/drawing/2014/main" id="{C8A84AF0-3099-8954-B213-C19C3204269C}"/>
              </a:ext>
            </a:extLst>
          </p:cNvPr>
          <p:cNvPicPr>
            <a:picLocks noChangeAspect="1"/>
          </p:cNvPicPr>
          <p:nvPr/>
        </p:nvPicPr>
        <p:blipFill>
          <a:blip r:embed="rId7"/>
          <a:stretch>
            <a:fillRect/>
          </a:stretch>
        </p:blipFill>
        <p:spPr>
          <a:xfrm>
            <a:off x="8205303" y="1584739"/>
            <a:ext cx="1634436" cy="101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913001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DE0CB02-DD0B-E67A-8BC5-AC1356CAE4F5}"/>
              </a:ext>
            </a:extLst>
          </p:cNvPr>
          <p:cNvSpPr txBox="1"/>
          <p:nvPr/>
        </p:nvSpPr>
        <p:spPr>
          <a:xfrm>
            <a:off x="2379870" y="1446695"/>
            <a:ext cx="7570304"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q"/>
            </a:pPr>
            <a:r>
              <a:rPr lang="en-CA" sz="3600">
                <a:solidFill>
                  <a:schemeClr val="bg1">
                    <a:lumMod val="65000"/>
                  </a:schemeClr>
                </a:solidFill>
              </a:rPr>
              <a:t>Introduction </a:t>
            </a:r>
            <a:endParaRPr lang="fr-FR" sz="3600">
              <a:solidFill>
                <a:schemeClr val="bg1">
                  <a:lumMod val="65000"/>
                </a:schemeClr>
              </a:solidFill>
            </a:endParaRPr>
          </a:p>
          <a:p>
            <a:pPr marL="457200" indent="-457200" algn="just">
              <a:buFont typeface="Wingdings,Sans-Serif"/>
              <a:buChar char="q"/>
            </a:pPr>
            <a:r>
              <a:rPr lang="fr-FR" sz="3200">
                <a:solidFill>
                  <a:schemeClr val="bg1">
                    <a:lumMod val="65000"/>
                  </a:schemeClr>
                </a:solidFill>
              </a:rPr>
              <a:t>Définition de TIC</a:t>
            </a:r>
            <a:r>
              <a:rPr lang="en-US" sz="3200">
                <a:solidFill>
                  <a:schemeClr val="bg1">
                    <a:lumMod val="65000"/>
                  </a:schemeClr>
                </a:solidFill>
              </a:rPr>
              <a:t> </a:t>
            </a:r>
          </a:p>
          <a:p>
            <a:pPr marL="285750" indent="-285750" algn="just">
              <a:buFont typeface="Wingdings,Sans-Serif"/>
              <a:buChar char="q"/>
            </a:pPr>
            <a:r>
              <a:rPr lang="fr-FR" sz="3200">
                <a:solidFill>
                  <a:schemeClr val="bg1">
                    <a:lumMod val="65000"/>
                  </a:schemeClr>
                </a:solidFill>
              </a:rPr>
              <a:t>Domaines d'impact clés de TIC</a:t>
            </a:r>
            <a:r>
              <a:rPr lang="en-US" sz="3200">
                <a:solidFill>
                  <a:srgbClr val="A6A6A6"/>
                </a:solidFill>
              </a:rPr>
              <a:t> </a:t>
            </a:r>
          </a:p>
          <a:p>
            <a:pPr marL="285750" indent="-285750" algn="just">
              <a:buFont typeface="Wingdings,Sans-Serif"/>
              <a:buChar char="q"/>
            </a:pPr>
            <a:r>
              <a:rPr lang="fr-FR" sz="3200">
                <a:solidFill>
                  <a:schemeClr val="bg1">
                    <a:lumMod val="65000"/>
                  </a:schemeClr>
                </a:solidFill>
              </a:rPr>
              <a:t>Défis et préoccupations</a:t>
            </a:r>
            <a:r>
              <a:rPr lang="en-US" sz="3200">
                <a:solidFill>
                  <a:schemeClr val="bg1">
                    <a:lumMod val="65000"/>
                  </a:schemeClr>
                </a:solidFill>
              </a:rPr>
              <a:t> de TIC</a:t>
            </a:r>
          </a:p>
          <a:p>
            <a:pPr marL="457200" indent="-457200" algn="just">
              <a:buFont typeface="Wingdings,Sans-Serif"/>
              <a:buChar char="q"/>
            </a:pPr>
            <a:r>
              <a:rPr lang="fr-FR" sz="3200">
                <a:solidFill>
                  <a:schemeClr val="bg1">
                    <a:lumMod val="65000"/>
                  </a:schemeClr>
                </a:solidFill>
              </a:rPr>
              <a:t>Google service</a:t>
            </a:r>
            <a:r>
              <a:rPr lang="en-US" sz="3200"/>
              <a:t> </a:t>
            </a:r>
          </a:p>
          <a:p>
            <a:pPr marL="285750" indent="-457200" algn="just">
              <a:buFont typeface="Wingdings,Sans-Serif"/>
              <a:buChar char="q"/>
            </a:pPr>
            <a:r>
              <a:rPr lang="fr-FR" sz="3200"/>
              <a:t>Aperçu du logiciel</a:t>
            </a:r>
            <a:r>
              <a:rPr lang="en-US" sz="3200">
                <a:solidFill>
                  <a:srgbClr val="A6A6A6"/>
                </a:solidFill>
              </a:rPr>
              <a:t> </a:t>
            </a:r>
          </a:p>
          <a:p>
            <a:pPr marL="285750" indent="-457200" algn="just">
              <a:buFont typeface="Wingdings,Sans-Serif"/>
              <a:buChar char="q"/>
            </a:pPr>
            <a:r>
              <a:rPr lang="fr-FR" sz="3200">
                <a:solidFill>
                  <a:srgbClr val="A6A6A6"/>
                </a:solidFill>
              </a:rPr>
              <a:t>conclusion</a:t>
            </a:r>
            <a:endParaRPr lang="fr-FR" sz="3200"/>
          </a:p>
        </p:txBody>
      </p:sp>
      <p:sp>
        <p:nvSpPr>
          <p:cNvPr id="3" name="ZoneTexte 2">
            <a:extLst>
              <a:ext uri="{FF2B5EF4-FFF2-40B4-BE49-F238E27FC236}">
                <a16:creationId xmlns:a16="http://schemas.microsoft.com/office/drawing/2014/main" id="{FCF55CA9-66C2-1159-93C0-BF73D4AE3B06}"/>
              </a:ext>
            </a:extLst>
          </p:cNvPr>
          <p:cNvSpPr txBox="1"/>
          <p:nvPr/>
        </p:nvSpPr>
        <p:spPr>
          <a:xfrm>
            <a:off x="2324652" y="452782"/>
            <a:ext cx="35946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200" u="sng" baseline="0">
                <a:solidFill>
                  <a:srgbClr val="002060"/>
                </a:solidFill>
                <a:latin typeface="Corbel"/>
              </a:rPr>
              <a:t>Table de contenu</a:t>
            </a:r>
            <a:r>
              <a:rPr lang="fr-FR" sz="2400" u="sng" baseline="0">
                <a:solidFill>
                  <a:srgbClr val="002060"/>
                </a:solidFill>
                <a:latin typeface="Corbel"/>
              </a:rPr>
              <a:t>:</a:t>
            </a:r>
            <a:endParaRPr lang="fr-FR" sz="2400"/>
          </a:p>
        </p:txBody>
      </p:sp>
    </p:spTree>
    <p:extLst>
      <p:ext uri="{BB962C8B-B14F-4D97-AF65-F5344CB8AC3E}">
        <p14:creationId xmlns:p14="http://schemas.microsoft.com/office/powerpoint/2010/main" val="31489358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FEC4E81-8651-613D-8918-365BC9FC3D48}"/>
              </a:ext>
            </a:extLst>
          </p:cNvPr>
          <p:cNvSpPr txBox="1"/>
          <p:nvPr/>
        </p:nvSpPr>
        <p:spPr>
          <a:xfrm>
            <a:off x="1673087" y="132521"/>
            <a:ext cx="10071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Le logiciel est le moteur des fonctions informatiques, permettant aux utilisateurs d’interagir avec le matériel et d’accomplir diverses tâches. Depuis ce logiciel :</a:t>
            </a:r>
            <a:endParaRPr lang="fr-FR"/>
          </a:p>
        </p:txBody>
      </p:sp>
      <p:sp>
        <p:nvSpPr>
          <p:cNvPr id="7" name="ZoneTexte 6">
            <a:extLst>
              <a:ext uri="{FF2B5EF4-FFF2-40B4-BE49-F238E27FC236}">
                <a16:creationId xmlns:a16="http://schemas.microsoft.com/office/drawing/2014/main" id="{5DC435A7-7DC2-B087-132E-FBC2A8BA9F6A}"/>
              </a:ext>
            </a:extLst>
          </p:cNvPr>
          <p:cNvSpPr txBox="1"/>
          <p:nvPr/>
        </p:nvSpPr>
        <p:spPr>
          <a:xfrm>
            <a:off x="1454540" y="4018082"/>
            <a:ext cx="80175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sz="1200" b="1">
              <a:solidFill>
                <a:srgbClr val="000000"/>
              </a:solidFill>
              <a:ea typeface="+mn-lt"/>
              <a:cs typeface="+mn-lt"/>
            </a:endParaRPr>
          </a:p>
          <a:p>
            <a:r>
              <a:rPr lang="fr-FR" sz="2000" b="1">
                <a:ea typeface="+mn-lt"/>
                <a:cs typeface="+mn-lt"/>
              </a:rPr>
              <a:t>Excel :</a:t>
            </a:r>
            <a:r>
              <a:rPr lang="fr-FR" sz="2000">
                <a:solidFill>
                  <a:srgbClr val="374151"/>
                </a:solidFill>
                <a:ea typeface="+mn-lt"/>
                <a:cs typeface="+mn-lt"/>
              </a:rPr>
              <a:t> </a:t>
            </a:r>
            <a:endParaRPr lang="fr-FR" sz="2000">
              <a:solidFill>
                <a:srgbClr val="000000"/>
              </a:solidFill>
              <a:ea typeface="+mn-lt"/>
              <a:cs typeface="+mn-lt"/>
            </a:endParaRPr>
          </a:p>
          <a:p>
            <a:r>
              <a:rPr lang="fr-FR">
                <a:solidFill>
                  <a:srgbClr val="374151"/>
                </a:solidFill>
                <a:ea typeface="+mn-lt"/>
                <a:cs typeface="+mn-lt"/>
              </a:rPr>
              <a:t>Microsoft Excel est une application de tableur utilisée pour la gestion et l'analyse de données. Les TIC facilitent l'intégration d'Excel avec d'autres systèmes, l'automatisation de tâches répétitives, et le partage de feuilles de calcul en temps réel. Excel peut également être utilisé en conjonction avec d'autres outils pour l'analyse avancée de données</a:t>
            </a:r>
            <a:r>
              <a:rPr lang="fr-FR" sz="1600">
                <a:solidFill>
                  <a:srgbClr val="374151"/>
                </a:solidFill>
                <a:ea typeface="+mn-lt"/>
                <a:cs typeface="+mn-lt"/>
              </a:rPr>
              <a:t>.</a:t>
            </a:r>
            <a:endParaRPr lang="fr-FR" sz="1600"/>
          </a:p>
          <a:p>
            <a:pPr algn="l"/>
            <a:endParaRPr lang="fr-FR"/>
          </a:p>
        </p:txBody>
      </p:sp>
      <p:sp>
        <p:nvSpPr>
          <p:cNvPr id="3" name="ZoneTexte 2">
            <a:extLst>
              <a:ext uri="{FF2B5EF4-FFF2-40B4-BE49-F238E27FC236}">
                <a16:creationId xmlns:a16="http://schemas.microsoft.com/office/drawing/2014/main" id="{DF0AE1DF-A672-2F39-369E-7C9C22DB2B08}"/>
              </a:ext>
            </a:extLst>
          </p:cNvPr>
          <p:cNvSpPr txBox="1"/>
          <p:nvPr/>
        </p:nvSpPr>
        <p:spPr>
          <a:xfrm>
            <a:off x="4845879" y="704574"/>
            <a:ext cx="746980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b="1"/>
              <a:t>Microsoft:</a:t>
            </a:r>
            <a:endParaRPr lang="fr-FR"/>
          </a:p>
          <a:p>
            <a:r>
              <a:rPr lang="fr-FR">
                <a:solidFill>
                  <a:srgbClr val="374151"/>
                </a:solidFill>
                <a:latin typeface="Söhne"/>
              </a:rPr>
              <a:t>Microsoft est une entreprise technologique multinationale qui développe, vend, licence et prend en charge une large gamme de produits logiciels, matériels, et services </a:t>
            </a:r>
            <a:r>
              <a:rPr lang="fr-FR">
                <a:solidFill>
                  <a:srgbClr val="374151"/>
                </a:solidFill>
                <a:ea typeface="+mn-lt"/>
                <a:cs typeface="+mn-lt"/>
              </a:rPr>
              <a:t>Voici quelques-uns de leurs produits logiciels les plus populaires :</a:t>
            </a:r>
            <a:endParaRPr lang="fr-FR">
              <a:solidFill>
                <a:srgbClr val="374151"/>
              </a:solidFill>
              <a:latin typeface="Corbel"/>
            </a:endParaRPr>
          </a:p>
          <a:p>
            <a:r>
              <a:rPr lang="en-US">
                <a:solidFill>
                  <a:srgbClr val="374151"/>
                </a:solidFill>
                <a:latin typeface="Söhne"/>
              </a:rPr>
              <a:t> </a:t>
            </a:r>
            <a:r>
              <a:rPr lang="en-US" b="1">
                <a:solidFill>
                  <a:srgbClr val="374151"/>
                </a:solidFill>
                <a:ea typeface="+mn-lt"/>
                <a:cs typeface="+mn-lt"/>
              </a:rPr>
              <a:t>Microsoft Word et PowerPoint :</a:t>
            </a:r>
            <a:endParaRPr lang="en-US">
              <a:solidFill>
                <a:srgbClr val="000000"/>
              </a:solidFill>
              <a:ea typeface="+mn-lt"/>
              <a:cs typeface="+mn-lt"/>
            </a:endParaRPr>
          </a:p>
          <a:p>
            <a:r>
              <a:rPr lang="fr-FR">
                <a:solidFill>
                  <a:srgbClr val="374151"/>
                </a:solidFill>
                <a:ea typeface="+mn-lt"/>
                <a:cs typeface="+mn-lt"/>
              </a:rPr>
              <a:t> Ces applications font partie de la suite Microsoft Office et sont utilisées pour la création de documents texte (Word) et de présentations visuelles (PowerPoint). Les TIC facilitent le partage, la collaboration en temps réel et l'accès à distance à ces documents. Des fonctionnalités telles que le suivi des modifications et la communication en ligne contribuent à la productivité dans un environnement professionnel</a:t>
            </a:r>
            <a:r>
              <a:rPr lang="en-US" sz="1400">
                <a:solidFill>
                  <a:srgbClr val="374151"/>
                </a:solidFill>
                <a:ea typeface="+mn-lt"/>
                <a:cs typeface="+mn-lt"/>
              </a:rPr>
              <a:t>.</a:t>
            </a:r>
            <a:endParaRPr lang="en-US" sz="1400"/>
          </a:p>
          <a:p>
            <a:endParaRPr lang="en-US"/>
          </a:p>
        </p:txBody>
      </p:sp>
      <p:pic>
        <p:nvPicPr>
          <p:cNvPr id="4" name="Image 3" descr="Powerpoint to Word - YouTube">
            <a:extLst>
              <a:ext uri="{FF2B5EF4-FFF2-40B4-BE49-F238E27FC236}">
                <a16:creationId xmlns:a16="http://schemas.microsoft.com/office/drawing/2014/main" id="{DB113F43-DD83-CD17-27CF-236A8A7EB8C0}"/>
              </a:ext>
            </a:extLst>
          </p:cNvPr>
          <p:cNvPicPr>
            <a:picLocks noChangeAspect="1"/>
          </p:cNvPicPr>
          <p:nvPr/>
        </p:nvPicPr>
        <p:blipFill>
          <a:blip r:embed="rId2"/>
          <a:stretch>
            <a:fillRect/>
          </a:stretch>
        </p:blipFill>
        <p:spPr>
          <a:xfrm>
            <a:off x="1457740" y="2551042"/>
            <a:ext cx="3346173" cy="1634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5" descr="Microsoft Excel – DTC Divine Touch Computer Training School">
            <a:extLst>
              <a:ext uri="{FF2B5EF4-FFF2-40B4-BE49-F238E27FC236}">
                <a16:creationId xmlns:a16="http://schemas.microsoft.com/office/drawing/2014/main" id="{AAE28222-54B7-EE1D-90C0-2EED6EC9BAC5}"/>
              </a:ext>
            </a:extLst>
          </p:cNvPr>
          <p:cNvPicPr>
            <a:picLocks noChangeAspect="1"/>
          </p:cNvPicPr>
          <p:nvPr/>
        </p:nvPicPr>
        <p:blipFill>
          <a:blip r:embed="rId3"/>
          <a:stretch>
            <a:fillRect/>
          </a:stretch>
        </p:blipFill>
        <p:spPr>
          <a:xfrm>
            <a:off x="9469644" y="4079737"/>
            <a:ext cx="2584451" cy="21109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 7" descr="The best Microsoft Office and Microsoft 365 deals in December 2023 |  TechRadar">
            <a:extLst>
              <a:ext uri="{FF2B5EF4-FFF2-40B4-BE49-F238E27FC236}">
                <a16:creationId xmlns:a16="http://schemas.microsoft.com/office/drawing/2014/main" id="{28F0A376-B12E-EDF4-3615-CBF24AB32B13}"/>
              </a:ext>
            </a:extLst>
          </p:cNvPr>
          <p:cNvPicPr>
            <a:picLocks noChangeAspect="1"/>
          </p:cNvPicPr>
          <p:nvPr/>
        </p:nvPicPr>
        <p:blipFill>
          <a:blip r:embed="rId4"/>
          <a:stretch>
            <a:fillRect/>
          </a:stretch>
        </p:blipFill>
        <p:spPr>
          <a:xfrm>
            <a:off x="1454977" y="785603"/>
            <a:ext cx="3395872" cy="16314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55677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8361E0B-4243-ABB7-C031-25356066658A}"/>
              </a:ext>
            </a:extLst>
          </p:cNvPr>
          <p:cNvSpPr txBox="1"/>
          <p:nvPr/>
        </p:nvSpPr>
        <p:spPr>
          <a:xfrm>
            <a:off x="1540564" y="629478"/>
            <a:ext cx="5731565"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b="1">
                <a:ea typeface="+mn-lt"/>
                <a:cs typeface="+mn-lt"/>
              </a:rPr>
              <a:t>GitHub </a:t>
            </a:r>
            <a:r>
              <a:rPr lang="fr-FR" sz="1200" b="1">
                <a:ea typeface="+mn-lt"/>
                <a:cs typeface="+mn-lt"/>
              </a:rPr>
              <a:t>:</a:t>
            </a:r>
            <a:endParaRPr lang="fr-FR">
              <a:solidFill>
                <a:srgbClr val="000000"/>
              </a:solidFill>
              <a:ea typeface="+mn-lt"/>
              <a:cs typeface="+mn-lt"/>
            </a:endParaRPr>
          </a:p>
          <a:p>
            <a:r>
              <a:rPr lang="fr-FR">
                <a:solidFill>
                  <a:srgbClr val="374151"/>
                </a:solidFill>
                <a:ea typeface="+mn-lt"/>
                <a:cs typeface="+mn-lt"/>
              </a:rPr>
              <a:t> GitHub, basé sur Git, est une plateforme de gestion de versions très utilisée dans le développement de logiciels. Les TIC facilitent la collaboration entre développeurs en permettant le partage de code source, le suivi des problèmes, et la gestion de projets de manière efficace. GitHub favorise également la transparence et l'ouverture dans le développement logiciel</a:t>
            </a:r>
            <a:r>
              <a:rPr lang="fr-FR" sz="1200">
                <a:solidFill>
                  <a:srgbClr val="374151"/>
                </a:solidFill>
                <a:ea typeface="+mn-lt"/>
                <a:cs typeface="+mn-lt"/>
              </a:rPr>
              <a:t>.</a:t>
            </a:r>
            <a:endParaRPr lang="fr-FR"/>
          </a:p>
          <a:p>
            <a:endParaRPr lang="fr-FR" sz="1200">
              <a:solidFill>
                <a:srgbClr val="374151"/>
              </a:solidFill>
            </a:endParaRPr>
          </a:p>
          <a:p>
            <a:pPr marL="285750" indent="-285750">
              <a:buFont typeface="Arial"/>
              <a:buChar char="•"/>
            </a:pPr>
            <a:r>
              <a:rPr lang="fr-FR" b="1" err="1"/>
              <a:t>LaTeX</a:t>
            </a:r>
            <a:r>
              <a:rPr lang="fr-FR" b="1"/>
              <a:t>:</a:t>
            </a:r>
            <a:endParaRPr lang="fr-FR"/>
          </a:p>
          <a:p>
            <a:r>
              <a:rPr lang="fr-FR" err="1">
                <a:solidFill>
                  <a:srgbClr val="374151"/>
                </a:solidFill>
              </a:rPr>
              <a:t>LaTeX</a:t>
            </a:r>
            <a:r>
              <a:rPr lang="fr-FR">
                <a:solidFill>
                  <a:srgbClr val="374151"/>
                </a:solidFill>
              </a:rPr>
              <a:t> est un système de composition de documents, souvent utilisé dans le domaine académique et scientifique. Les TIC, notamment à travers les plates-formes en ligne, simplifient la collaboration sur des documents </a:t>
            </a:r>
            <a:r>
              <a:rPr lang="fr-FR" err="1">
                <a:solidFill>
                  <a:srgbClr val="374151"/>
                </a:solidFill>
              </a:rPr>
              <a:t>LaTeX</a:t>
            </a:r>
            <a:r>
              <a:rPr lang="fr-FR">
                <a:solidFill>
                  <a:srgbClr val="374151"/>
                </a:solidFill>
              </a:rPr>
              <a:t>. De plus, le versionnage avec des systèmes tels que Git et GitHub peut être intégré pour gérer efficacement les modifications et les contributions multiples.</a:t>
            </a:r>
            <a:endParaRPr lang="fr-FR" sz="1600" b="1">
              <a:solidFill>
                <a:srgbClr val="374151"/>
              </a:solidFill>
            </a:endParaRPr>
          </a:p>
        </p:txBody>
      </p:sp>
      <p:pic>
        <p:nvPicPr>
          <p:cNvPr id="3" name="Image 2" descr="GitHub mettra en œuvre l'exigence 2FA pour tous les développeurs  contributeurs à partir du 13 mars">
            <a:extLst>
              <a:ext uri="{FF2B5EF4-FFF2-40B4-BE49-F238E27FC236}">
                <a16:creationId xmlns:a16="http://schemas.microsoft.com/office/drawing/2014/main" id="{9C35CF0E-8761-D535-803F-F3CE974EC535}"/>
              </a:ext>
            </a:extLst>
          </p:cNvPr>
          <p:cNvPicPr>
            <a:picLocks noChangeAspect="1"/>
          </p:cNvPicPr>
          <p:nvPr/>
        </p:nvPicPr>
        <p:blipFill>
          <a:blip r:embed="rId2"/>
          <a:stretch>
            <a:fillRect/>
          </a:stretch>
        </p:blipFill>
        <p:spPr>
          <a:xfrm>
            <a:off x="7031788" y="394369"/>
            <a:ext cx="5160212" cy="2860842"/>
          </a:xfrm>
          <a:prstGeom prst="rect">
            <a:avLst/>
          </a:prstGeom>
        </p:spPr>
      </p:pic>
      <p:pic>
        <p:nvPicPr>
          <p:cNvPr id="6" name="Image 5" descr="Une image contenant texte, capture d’écran, logiciel, Icône d’ordinateur&#10;&#10;Description générée automatiquement">
            <a:extLst>
              <a:ext uri="{FF2B5EF4-FFF2-40B4-BE49-F238E27FC236}">
                <a16:creationId xmlns:a16="http://schemas.microsoft.com/office/drawing/2014/main" id="{A5690B93-3088-671C-9F53-84CE0C96C00D}"/>
              </a:ext>
            </a:extLst>
          </p:cNvPr>
          <p:cNvPicPr>
            <a:picLocks noChangeAspect="1"/>
          </p:cNvPicPr>
          <p:nvPr/>
        </p:nvPicPr>
        <p:blipFill>
          <a:blip r:embed="rId3"/>
          <a:stretch>
            <a:fillRect/>
          </a:stretch>
        </p:blipFill>
        <p:spPr>
          <a:xfrm>
            <a:off x="7018420" y="3251785"/>
            <a:ext cx="5253791" cy="2600325"/>
          </a:xfrm>
          <a:prstGeom prst="rect">
            <a:avLst/>
          </a:prstGeom>
        </p:spPr>
      </p:pic>
    </p:spTree>
    <p:extLst>
      <p:ext uri="{BB962C8B-B14F-4D97-AF65-F5344CB8AC3E}">
        <p14:creationId xmlns:p14="http://schemas.microsoft.com/office/powerpoint/2010/main" val="20893019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016E4EE-266A-A25E-3B08-404EE75C4C2B}"/>
              </a:ext>
            </a:extLst>
          </p:cNvPr>
          <p:cNvSpPr txBox="1"/>
          <p:nvPr/>
        </p:nvSpPr>
        <p:spPr>
          <a:xfrm>
            <a:off x="2142434" y="1524000"/>
            <a:ext cx="737152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lvl="0" indent="-571500" rtl="0">
              <a:buFont typeface="Wingdings"/>
              <a:buChar char="q"/>
            </a:pPr>
            <a:r>
              <a:rPr lang="en-CA" sz="3600" baseline="0">
                <a:solidFill>
                  <a:srgbClr val="A6A6A6"/>
                </a:solidFill>
                <a:latin typeface="Corbel"/>
                <a:ea typeface="Arial"/>
                <a:cs typeface="Arial"/>
              </a:rPr>
              <a:t>Introduction </a:t>
            </a:r>
            <a:r>
              <a:rPr lang="fr-FR" sz="3600">
                <a:solidFill>
                  <a:srgbClr val="A6A6A6"/>
                </a:solidFill>
                <a:latin typeface="Corbel"/>
                <a:ea typeface="Arial"/>
                <a:cs typeface="Arial"/>
              </a:rPr>
              <a:t>​</a:t>
            </a:r>
            <a:endParaRPr lang="fr-FR"/>
          </a:p>
          <a:p>
            <a:pPr marL="457200" lvl="0" indent="-457200" algn="just" rtl="0">
              <a:buFont typeface="Wingdings"/>
              <a:buChar char="q"/>
            </a:pPr>
            <a:r>
              <a:rPr lang="fr-FR" sz="3200" baseline="0">
                <a:solidFill>
                  <a:srgbClr val="A6A6A6"/>
                </a:solidFill>
                <a:latin typeface="Corbel"/>
                <a:ea typeface="Arial"/>
                <a:cs typeface="Arial"/>
              </a:rPr>
              <a:t>Définition de TIC</a:t>
            </a:r>
            <a:r>
              <a:rPr lang="en-US" sz="3200" baseline="0">
                <a:solidFill>
                  <a:srgbClr val="A6A6A6"/>
                </a:solidFill>
                <a:latin typeface="Corbel"/>
                <a:ea typeface="Arial"/>
                <a:cs typeface="Arial"/>
              </a:rPr>
              <a:t> </a:t>
            </a:r>
            <a:r>
              <a:rPr lang="en-US" sz="3200">
                <a:solidFill>
                  <a:srgbClr val="A6A6A6"/>
                </a:solidFill>
                <a:latin typeface="Corbel"/>
                <a:ea typeface="Arial"/>
                <a:cs typeface="Arial"/>
              </a:rPr>
              <a:t>​</a:t>
            </a:r>
          </a:p>
          <a:p>
            <a:pPr marL="285750" lvl="0" indent="-285750" algn="just" rtl="0">
              <a:buFont typeface="Wingdings"/>
              <a:buChar char="q"/>
            </a:pPr>
            <a:r>
              <a:rPr lang="fr-FR" sz="3200" baseline="0">
                <a:solidFill>
                  <a:srgbClr val="A6A6A6"/>
                </a:solidFill>
                <a:latin typeface="Corbel"/>
                <a:ea typeface="Arial"/>
                <a:cs typeface="Arial"/>
              </a:rPr>
              <a:t>Domaines d'impact clés de TIC</a:t>
            </a:r>
            <a:r>
              <a:rPr lang="en-US" sz="3200" baseline="0">
                <a:solidFill>
                  <a:srgbClr val="A6A6A6"/>
                </a:solidFill>
                <a:latin typeface="Corbel"/>
                <a:ea typeface="Arial"/>
                <a:cs typeface="Arial"/>
              </a:rPr>
              <a:t> </a:t>
            </a:r>
            <a:r>
              <a:rPr lang="en-US" sz="3200">
                <a:solidFill>
                  <a:srgbClr val="A6A6A6"/>
                </a:solidFill>
                <a:latin typeface="Corbel"/>
                <a:ea typeface="Arial"/>
                <a:cs typeface="Arial"/>
              </a:rPr>
              <a:t>​</a:t>
            </a:r>
          </a:p>
          <a:p>
            <a:pPr marL="285750" lvl="0" indent="-285750" algn="just" rtl="0">
              <a:buFont typeface="Wingdings"/>
              <a:buChar char="q"/>
            </a:pPr>
            <a:r>
              <a:rPr lang="fr-FR" sz="3200" baseline="0">
                <a:solidFill>
                  <a:srgbClr val="A6A6A6"/>
                </a:solidFill>
                <a:latin typeface="Corbel"/>
                <a:ea typeface="Arial"/>
                <a:cs typeface="Arial"/>
              </a:rPr>
              <a:t>Défis et préoccupations</a:t>
            </a:r>
            <a:r>
              <a:rPr lang="en-US" sz="3200" baseline="0">
                <a:solidFill>
                  <a:srgbClr val="A6A6A6"/>
                </a:solidFill>
                <a:latin typeface="Corbel"/>
                <a:ea typeface="Arial"/>
                <a:cs typeface="Arial"/>
              </a:rPr>
              <a:t> de TIC</a:t>
            </a:r>
            <a:r>
              <a:rPr lang="en-US" sz="3200">
                <a:solidFill>
                  <a:srgbClr val="A6A6A6"/>
                </a:solidFill>
                <a:latin typeface="Corbel"/>
                <a:ea typeface="Arial"/>
                <a:cs typeface="Arial"/>
              </a:rPr>
              <a:t>​</a:t>
            </a:r>
          </a:p>
          <a:p>
            <a:pPr marL="457200" lvl="0" indent="-457200" algn="just" rtl="0">
              <a:buFont typeface="Wingdings"/>
              <a:buChar char="q"/>
            </a:pPr>
            <a:r>
              <a:rPr lang="fr-FR" sz="3200" baseline="0">
                <a:solidFill>
                  <a:srgbClr val="A6A6A6"/>
                </a:solidFill>
                <a:latin typeface="Corbel"/>
                <a:ea typeface="Arial"/>
                <a:cs typeface="Arial"/>
              </a:rPr>
              <a:t>Google service</a:t>
            </a:r>
            <a:r>
              <a:rPr lang="en-US" sz="3200" baseline="0">
                <a:latin typeface="Corbel"/>
                <a:ea typeface="Arial"/>
                <a:cs typeface="Arial"/>
              </a:rPr>
              <a:t> </a:t>
            </a:r>
            <a:r>
              <a:rPr lang="en-US" sz="3200">
                <a:latin typeface="Corbel"/>
                <a:ea typeface="Arial"/>
                <a:cs typeface="Arial"/>
              </a:rPr>
              <a:t>​</a:t>
            </a:r>
          </a:p>
          <a:p>
            <a:pPr marL="285750" lvl="0" indent="-457200" algn="just" rtl="0">
              <a:buFont typeface="Wingdings"/>
              <a:buChar char="q"/>
            </a:pPr>
            <a:r>
              <a:rPr lang="fr-FR" sz="3200" baseline="0">
                <a:solidFill>
                  <a:schemeClr val="bg1">
                    <a:lumMod val="65000"/>
                  </a:schemeClr>
                </a:solidFill>
                <a:latin typeface="Corbel"/>
                <a:ea typeface="Arial"/>
                <a:cs typeface="Arial"/>
              </a:rPr>
              <a:t>Aperçu du logiciel</a:t>
            </a:r>
            <a:r>
              <a:rPr lang="en-US" sz="3200" baseline="0">
                <a:solidFill>
                  <a:srgbClr val="A6A6A6"/>
                </a:solidFill>
                <a:latin typeface="Corbel"/>
                <a:ea typeface="Arial"/>
                <a:cs typeface="Arial"/>
              </a:rPr>
              <a:t> </a:t>
            </a:r>
            <a:r>
              <a:rPr lang="en-US" sz="3200">
                <a:solidFill>
                  <a:srgbClr val="A6A6A6"/>
                </a:solidFill>
                <a:latin typeface="Corbel"/>
                <a:ea typeface="Arial"/>
                <a:cs typeface="Arial"/>
              </a:rPr>
              <a:t>​</a:t>
            </a:r>
          </a:p>
          <a:p>
            <a:pPr marL="285750" lvl="0" indent="-457200" algn="just" rtl="0">
              <a:buFont typeface="Wingdings"/>
              <a:buChar char="q"/>
            </a:pPr>
            <a:r>
              <a:rPr lang="fr-FR" sz="3200" baseline="0">
                <a:latin typeface="Corbel"/>
                <a:ea typeface="Arial"/>
                <a:cs typeface="Arial"/>
              </a:rPr>
              <a:t>conclusion</a:t>
            </a:r>
            <a:endParaRPr lang="fr-FR"/>
          </a:p>
        </p:txBody>
      </p:sp>
      <p:sp>
        <p:nvSpPr>
          <p:cNvPr id="4" name="ZoneTexte 3">
            <a:extLst>
              <a:ext uri="{FF2B5EF4-FFF2-40B4-BE49-F238E27FC236}">
                <a16:creationId xmlns:a16="http://schemas.microsoft.com/office/drawing/2014/main" id="{3D4E2F68-833D-D8CF-0CF4-29D493EC3251}"/>
              </a:ext>
            </a:extLst>
          </p:cNvPr>
          <p:cNvSpPr txBox="1"/>
          <p:nvPr/>
        </p:nvSpPr>
        <p:spPr>
          <a:xfrm>
            <a:off x="2136913" y="585304"/>
            <a:ext cx="354495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200" u="sng" baseline="0">
                <a:solidFill>
                  <a:srgbClr val="002060"/>
                </a:solidFill>
                <a:latin typeface="Corbel"/>
              </a:rPr>
              <a:t>Table de contenu</a:t>
            </a:r>
            <a:r>
              <a:rPr lang="fr-FR" sz="2400" u="sng" baseline="0">
                <a:solidFill>
                  <a:srgbClr val="002060"/>
                </a:solidFill>
                <a:latin typeface="Corbel"/>
              </a:rPr>
              <a:t>:</a:t>
            </a:r>
            <a:r>
              <a:rPr lang="fr-FR" sz="2400">
                <a:solidFill>
                  <a:srgbClr val="002060"/>
                </a:solidFill>
                <a:latin typeface="Corbel"/>
                <a:ea typeface="Corbel"/>
                <a:cs typeface="Corbel"/>
              </a:rPr>
              <a:t>​</a:t>
            </a:r>
            <a:endParaRPr lang="fr-FR"/>
          </a:p>
        </p:txBody>
      </p:sp>
    </p:spTree>
    <p:extLst>
      <p:ext uri="{BB962C8B-B14F-4D97-AF65-F5344CB8AC3E}">
        <p14:creationId xmlns:p14="http://schemas.microsoft.com/office/powerpoint/2010/main" val="10576094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6">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9" name="Rectangle 28">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30" name="Group 16">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8"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31"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0"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5" name="Rectangle 24">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B8E5303A-8C8C-7CD4-A8FD-EE96300464CD}"/>
              </a:ext>
            </a:extLst>
          </p:cNvPr>
          <p:cNvSpPr txBox="1"/>
          <p:nvPr/>
        </p:nvSpPr>
        <p:spPr>
          <a:xfrm>
            <a:off x="5007932" y="1261873"/>
            <a:ext cx="5951013" cy="444942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lumMod val="75000"/>
                </a:schemeClr>
              </a:buClr>
              <a:buSzPct val="145000"/>
              <a:buFont typeface="Arial"/>
              <a:buChar char="•"/>
            </a:pPr>
            <a:r>
              <a:rPr lang="fr-FR" sz="2000"/>
              <a:t>Les technologies de l’information et de la communication ont indéniablement transformé notre façon de vivre, de travailler et d’interagir. L’évolution continue des TIC présente à la fois des opportunités et des défis auxquels les sociétés doivent faire face. À mesure que nous progressons, il sera crucial de favoriser un accès inclusif, de répondre aux préoccupations en matière de cybersécurité et d’exploiter les TIC de manière responsable pour exploiter tout le potentiel de ces technologies au profit de l’humanité</a:t>
            </a:r>
            <a:r>
              <a:rPr lang="en-US" sz="2000"/>
              <a:t>.</a:t>
            </a:r>
          </a:p>
        </p:txBody>
      </p:sp>
    </p:spTree>
    <p:extLst>
      <p:ext uri="{BB962C8B-B14F-4D97-AF65-F5344CB8AC3E}">
        <p14:creationId xmlns:p14="http://schemas.microsoft.com/office/powerpoint/2010/main" val="289904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BA568-71DD-7C76-017A-E0AFC20D3B87}"/>
              </a:ext>
            </a:extLst>
          </p:cNvPr>
          <p:cNvSpPr>
            <a:spLocks noGrp="1"/>
          </p:cNvSpPr>
          <p:nvPr>
            <p:ph type="title"/>
          </p:nvPr>
        </p:nvSpPr>
        <p:spPr>
          <a:xfrm>
            <a:off x="2169007" y="250085"/>
            <a:ext cx="3710878" cy="990599"/>
          </a:xfrm>
        </p:spPr>
        <p:txBody>
          <a:bodyPr>
            <a:normAutofit fontScale="90000"/>
          </a:bodyPr>
          <a:lstStyle/>
          <a:p>
            <a:r>
              <a:rPr lang="fr-FR" u="sng">
                <a:solidFill>
                  <a:srgbClr val="002060"/>
                </a:solidFill>
              </a:rPr>
              <a:t>Table de contenu:</a:t>
            </a:r>
          </a:p>
        </p:txBody>
      </p:sp>
      <p:sp>
        <p:nvSpPr>
          <p:cNvPr id="4" name="ZoneTexte 3">
            <a:extLst>
              <a:ext uri="{FF2B5EF4-FFF2-40B4-BE49-F238E27FC236}">
                <a16:creationId xmlns:a16="http://schemas.microsoft.com/office/drawing/2014/main" id="{42BD2460-D217-81AA-10BD-CCF091FE286D}"/>
              </a:ext>
            </a:extLst>
          </p:cNvPr>
          <p:cNvSpPr txBox="1"/>
          <p:nvPr/>
        </p:nvSpPr>
        <p:spPr>
          <a:xfrm>
            <a:off x="2308087" y="1590068"/>
            <a:ext cx="7294216" cy="501675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Wingdings"/>
              <a:buChar char="q"/>
            </a:pPr>
            <a:r>
              <a:rPr lang="fr-FR" sz="3200"/>
              <a:t>Introduction</a:t>
            </a:r>
          </a:p>
          <a:p>
            <a:pPr marL="285750" indent="-285750" algn="just">
              <a:buFont typeface="Wingdings"/>
              <a:buChar char="q"/>
            </a:pPr>
            <a:r>
              <a:rPr lang="fr-FR" sz="3200"/>
              <a:t>Définition de TIC</a:t>
            </a:r>
          </a:p>
          <a:p>
            <a:pPr marL="285750" indent="-285750" algn="just">
              <a:buFont typeface="Wingdings"/>
              <a:buChar char="q"/>
            </a:pPr>
            <a:r>
              <a:rPr lang="fr-FR" sz="3200"/>
              <a:t>Domaines d'impact clés de TIC</a:t>
            </a:r>
          </a:p>
          <a:p>
            <a:pPr marL="285750" indent="-285750" algn="just">
              <a:buFont typeface="Wingdings"/>
              <a:buChar char="q"/>
            </a:pPr>
            <a:r>
              <a:rPr lang="fr-FR" sz="3200"/>
              <a:t>Défis et préoccupations de TIC</a:t>
            </a:r>
          </a:p>
          <a:p>
            <a:pPr marL="457200" indent="-457200" algn="just">
              <a:buFont typeface="Wingdings"/>
              <a:buChar char="q"/>
            </a:pPr>
            <a:r>
              <a:rPr lang="fr-FR" sz="3200"/>
              <a:t>Google service</a:t>
            </a:r>
          </a:p>
          <a:p>
            <a:pPr indent="-457200" algn="just">
              <a:buFont typeface="Wingdings"/>
              <a:buChar char="q"/>
            </a:pPr>
            <a:r>
              <a:rPr lang="fr-FR" sz="3200"/>
              <a:t>Aperçu du logiciel</a:t>
            </a:r>
          </a:p>
          <a:p>
            <a:pPr indent="-457200" algn="just">
              <a:buFont typeface="Wingdings"/>
              <a:buChar char="q"/>
            </a:pPr>
            <a:r>
              <a:rPr lang="fr-FR" sz="3200"/>
              <a:t>conclusion</a:t>
            </a:r>
          </a:p>
          <a:p>
            <a:pPr algn="just"/>
            <a:endParaRPr lang="fr-FR" sz="3200"/>
          </a:p>
          <a:p>
            <a:pPr lvl="1" algn="just"/>
            <a:endParaRPr lang="fr-FR" sz="3200"/>
          </a:p>
          <a:p>
            <a:pPr lvl="1" algn="just"/>
            <a:endParaRPr lang="fr-FR" sz="3200"/>
          </a:p>
        </p:txBody>
      </p:sp>
    </p:spTree>
    <p:extLst>
      <p:ext uri="{BB962C8B-B14F-4D97-AF65-F5344CB8AC3E}">
        <p14:creationId xmlns:p14="http://schemas.microsoft.com/office/powerpoint/2010/main" val="42479244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FB25821-C16D-CD7E-F84E-C1E6C190A38A}"/>
              </a:ext>
            </a:extLst>
          </p:cNvPr>
          <p:cNvSpPr/>
          <p:nvPr/>
        </p:nvSpPr>
        <p:spPr>
          <a:xfrm>
            <a:off x="1806480" y="1714064"/>
            <a:ext cx="3649578" cy="96252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000" b="1" err="1">
                <a:solidFill>
                  <a:schemeClr val="accent6">
                    <a:lumMod val="50000"/>
                  </a:schemeClr>
                </a:solidFill>
              </a:rPr>
              <a:t>BenDjaballah</a:t>
            </a:r>
            <a:r>
              <a:rPr lang="fr-FR" sz="2000" b="1">
                <a:solidFill>
                  <a:schemeClr val="accent6">
                    <a:lumMod val="50000"/>
                  </a:schemeClr>
                </a:solidFill>
              </a:rPr>
              <a:t> Asma</a:t>
            </a:r>
          </a:p>
        </p:txBody>
      </p:sp>
      <p:sp>
        <p:nvSpPr>
          <p:cNvPr id="3" name="Rectangle : coins arrondis 2">
            <a:extLst>
              <a:ext uri="{FF2B5EF4-FFF2-40B4-BE49-F238E27FC236}">
                <a16:creationId xmlns:a16="http://schemas.microsoft.com/office/drawing/2014/main" id="{33F961EF-78E7-0A5E-58AD-B08585116C78}"/>
              </a:ext>
            </a:extLst>
          </p:cNvPr>
          <p:cNvSpPr/>
          <p:nvPr/>
        </p:nvSpPr>
        <p:spPr>
          <a:xfrm>
            <a:off x="7472946" y="1709123"/>
            <a:ext cx="3649580" cy="100263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000" b="1" err="1">
                <a:solidFill>
                  <a:schemeClr val="accent6">
                    <a:lumMod val="50000"/>
                  </a:schemeClr>
                </a:solidFill>
              </a:rPr>
              <a:t>BouAhmed</a:t>
            </a:r>
            <a:r>
              <a:rPr lang="fr-FR" sz="2000" b="1">
                <a:solidFill>
                  <a:schemeClr val="accent6">
                    <a:lumMod val="50000"/>
                  </a:schemeClr>
                </a:solidFill>
              </a:rPr>
              <a:t> Sara</a:t>
            </a:r>
            <a:endParaRPr lang="fr-FR" sz="2000">
              <a:solidFill>
                <a:schemeClr val="accent6">
                  <a:lumMod val="50000"/>
                </a:schemeClr>
              </a:solidFill>
            </a:endParaRPr>
          </a:p>
        </p:txBody>
      </p:sp>
      <p:sp>
        <p:nvSpPr>
          <p:cNvPr id="4" name="Rectangle : coins arrondis 3">
            <a:extLst>
              <a:ext uri="{FF2B5EF4-FFF2-40B4-BE49-F238E27FC236}">
                <a16:creationId xmlns:a16="http://schemas.microsoft.com/office/drawing/2014/main" id="{7D0B8C50-3C27-42C3-8DCE-D9364280C8C7}"/>
              </a:ext>
            </a:extLst>
          </p:cNvPr>
          <p:cNvSpPr/>
          <p:nvPr/>
        </p:nvSpPr>
        <p:spPr>
          <a:xfrm>
            <a:off x="1806481" y="4575488"/>
            <a:ext cx="3649579" cy="92242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000" b="1">
                <a:solidFill>
                  <a:schemeClr val="accent6">
                    <a:lumMod val="50000"/>
                  </a:schemeClr>
                </a:solidFill>
              </a:rPr>
              <a:t>Saadi </a:t>
            </a:r>
            <a:r>
              <a:rPr lang="fr-FR" sz="2000" b="1" err="1">
                <a:solidFill>
                  <a:schemeClr val="accent6">
                    <a:lumMod val="50000"/>
                  </a:schemeClr>
                </a:solidFill>
              </a:rPr>
              <a:t>Mhenna</a:t>
            </a:r>
            <a:r>
              <a:rPr lang="fr-FR" b="1">
                <a:solidFill>
                  <a:schemeClr val="accent6">
                    <a:lumMod val="50000"/>
                  </a:schemeClr>
                </a:solidFill>
              </a:rPr>
              <a:t> </a:t>
            </a:r>
          </a:p>
        </p:txBody>
      </p:sp>
      <p:sp>
        <p:nvSpPr>
          <p:cNvPr id="5" name="Rectangle : coins arrondis 4">
            <a:extLst>
              <a:ext uri="{FF2B5EF4-FFF2-40B4-BE49-F238E27FC236}">
                <a16:creationId xmlns:a16="http://schemas.microsoft.com/office/drawing/2014/main" id="{75D64D88-D943-06A1-2139-BE563905DBE4}"/>
              </a:ext>
            </a:extLst>
          </p:cNvPr>
          <p:cNvSpPr/>
          <p:nvPr/>
        </p:nvSpPr>
        <p:spPr>
          <a:xfrm>
            <a:off x="7472946" y="4599900"/>
            <a:ext cx="3649579" cy="90905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000" b="1">
                <a:solidFill>
                  <a:schemeClr val="accent6">
                    <a:lumMod val="50000"/>
                  </a:schemeClr>
                </a:solidFill>
              </a:rPr>
              <a:t>Massinissa </a:t>
            </a:r>
            <a:r>
              <a:rPr lang="fr-FR" sz="2000" b="1" err="1">
                <a:solidFill>
                  <a:schemeClr val="accent6">
                    <a:lumMod val="50000"/>
                  </a:schemeClr>
                </a:solidFill>
              </a:rPr>
              <a:t>Megherfi</a:t>
            </a:r>
            <a:endParaRPr lang="fr-FR" sz="2000" err="1">
              <a:solidFill>
                <a:schemeClr val="accent6">
                  <a:lumMod val="50000"/>
                </a:schemeClr>
              </a:solidFill>
            </a:endParaRPr>
          </a:p>
        </p:txBody>
      </p:sp>
      <p:sp>
        <p:nvSpPr>
          <p:cNvPr id="6" name="Rectangle : coins arrondis 5">
            <a:extLst>
              <a:ext uri="{FF2B5EF4-FFF2-40B4-BE49-F238E27FC236}">
                <a16:creationId xmlns:a16="http://schemas.microsoft.com/office/drawing/2014/main" id="{A4647810-9F1B-0AAD-4609-4CC2349C98C7}"/>
              </a:ext>
            </a:extLst>
          </p:cNvPr>
          <p:cNvSpPr/>
          <p:nvPr/>
        </p:nvSpPr>
        <p:spPr>
          <a:xfrm>
            <a:off x="5009089" y="3226729"/>
            <a:ext cx="3649578" cy="88231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000" b="1">
                <a:solidFill>
                  <a:srgbClr val="531A88"/>
                </a:solidFill>
              </a:rPr>
              <a:t>Lyna </a:t>
            </a:r>
            <a:r>
              <a:rPr lang="fr-FR" sz="2000" b="1" err="1">
                <a:solidFill>
                  <a:srgbClr val="531A88"/>
                </a:solidFill>
              </a:rPr>
              <a:t>Iftene</a:t>
            </a:r>
            <a:r>
              <a:rPr lang="fr-FR" b="1">
                <a:solidFill>
                  <a:srgbClr val="531A88"/>
                </a:solidFill>
              </a:rPr>
              <a:t> </a:t>
            </a:r>
            <a:endParaRPr lang="fr-FR">
              <a:solidFill>
                <a:srgbClr val="531A88"/>
              </a:solidFill>
            </a:endParaRPr>
          </a:p>
        </p:txBody>
      </p:sp>
      <p:sp>
        <p:nvSpPr>
          <p:cNvPr id="7" name="Rectangle : coins arrondis 6">
            <a:extLst>
              <a:ext uri="{FF2B5EF4-FFF2-40B4-BE49-F238E27FC236}">
                <a16:creationId xmlns:a16="http://schemas.microsoft.com/office/drawing/2014/main" id="{E0EE0F84-0B2E-CCFA-6AA5-8E9C13D3401C}"/>
              </a:ext>
            </a:extLst>
          </p:cNvPr>
          <p:cNvSpPr/>
          <p:nvPr/>
        </p:nvSpPr>
        <p:spPr>
          <a:xfrm>
            <a:off x="4881216" y="281608"/>
            <a:ext cx="3401391" cy="9166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2400" b="1">
                <a:solidFill>
                  <a:srgbClr val="002060"/>
                </a:solidFill>
              </a:rPr>
              <a:t>Section "B" ,G "57" </a:t>
            </a:r>
            <a:endParaRPr lang="fr-FR"/>
          </a:p>
        </p:txBody>
      </p:sp>
    </p:spTree>
    <p:extLst>
      <p:ext uri="{BB962C8B-B14F-4D97-AF65-F5344CB8AC3E}">
        <p14:creationId xmlns:p14="http://schemas.microsoft.com/office/powerpoint/2010/main" val="182451703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BA568-71DD-7C76-017A-E0AFC20D3B87}"/>
              </a:ext>
            </a:extLst>
          </p:cNvPr>
          <p:cNvSpPr>
            <a:spLocks noGrp="1"/>
          </p:cNvSpPr>
          <p:nvPr>
            <p:ph type="title"/>
          </p:nvPr>
        </p:nvSpPr>
        <p:spPr>
          <a:xfrm>
            <a:off x="1749354" y="62346"/>
            <a:ext cx="3766097" cy="1211469"/>
          </a:xfrm>
        </p:spPr>
        <p:txBody>
          <a:bodyPr>
            <a:normAutofit/>
          </a:bodyPr>
          <a:lstStyle/>
          <a:p>
            <a:r>
              <a:rPr lang="fr-FR" sz="3600" u="sng">
                <a:solidFill>
                  <a:srgbClr val="002060"/>
                </a:solidFill>
              </a:rPr>
              <a:t>Table de contenu:</a:t>
            </a:r>
            <a:endParaRPr lang="fr-FR"/>
          </a:p>
        </p:txBody>
      </p:sp>
      <p:sp>
        <p:nvSpPr>
          <p:cNvPr id="3" name="ZoneTexte 2">
            <a:extLst>
              <a:ext uri="{FF2B5EF4-FFF2-40B4-BE49-F238E27FC236}">
                <a16:creationId xmlns:a16="http://schemas.microsoft.com/office/drawing/2014/main" id="{D4F814B3-91D9-667E-7A8C-3553712B19CB}"/>
              </a:ext>
            </a:extLst>
          </p:cNvPr>
          <p:cNvSpPr txBox="1"/>
          <p:nvPr/>
        </p:nvSpPr>
        <p:spPr>
          <a:xfrm>
            <a:off x="1857060" y="1831710"/>
            <a:ext cx="8884227"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q"/>
            </a:pPr>
            <a:r>
              <a:rPr lang="en-CA" sz="3600"/>
              <a:t>Introduction</a:t>
            </a:r>
            <a:endParaRPr lang="en-CA"/>
          </a:p>
          <a:p>
            <a:pPr marL="285750" indent="-285750" algn="just">
              <a:buFont typeface="Wingdings"/>
              <a:buChar char="q"/>
            </a:pPr>
            <a:r>
              <a:rPr lang="fr-FR" sz="3200">
                <a:solidFill>
                  <a:schemeClr val="bg1">
                    <a:lumMod val="65000"/>
                  </a:schemeClr>
                </a:solidFill>
              </a:rPr>
              <a:t>Définition de TIC</a:t>
            </a:r>
            <a:endParaRPr lang="en-US" sz="3200">
              <a:solidFill>
                <a:schemeClr val="bg1">
                  <a:lumMod val="65000"/>
                </a:schemeClr>
              </a:solidFill>
            </a:endParaRPr>
          </a:p>
          <a:p>
            <a:pPr marL="285750" indent="-285750" algn="just">
              <a:buFont typeface="Wingdings"/>
              <a:buChar char="q"/>
            </a:pPr>
            <a:r>
              <a:rPr lang="fr-FR" sz="3200">
                <a:solidFill>
                  <a:schemeClr val="bg1">
                    <a:lumMod val="65000"/>
                  </a:schemeClr>
                </a:solidFill>
              </a:rPr>
              <a:t>Domaines d'impact clés de TIC</a:t>
            </a:r>
            <a:endParaRPr lang="en-US" sz="3200">
              <a:solidFill>
                <a:schemeClr val="bg1">
                  <a:lumMod val="65000"/>
                </a:schemeClr>
              </a:solidFill>
            </a:endParaRPr>
          </a:p>
          <a:p>
            <a:pPr marL="285750" indent="-285750" algn="just">
              <a:buFont typeface="Wingdings"/>
              <a:buChar char="q"/>
            </a:pPr>
            <a:r>
              <a:rPr lang="fr-FR" sz="3200">
                <a:solidFill>
                  <a:schemeClr val="bg1">
                    <a:lumMod val="65000"/>
                  </a:schemeClr>
                </a:solidFill>
              </a:rPr>
              <a:t>Défis et préoccupations de TIC</a:t>
            </a:r>
            <a:endParaRPr lang="en-US" sz="3200">
              <a:solidFill>
                <a:schemeClr val="bg1">
                  <a:lumMod val="65000"/>
                </a:schemeClr>
              </a:solidFill>
            </a:endParaRPr>
          </a:p>
          <a:p>
            <a:pPr marL="457200" indent="-457200" algn="just">
              <a:buFont typeface="Wingdings"/>
              <a:buChar char="q"/>
            </a:pPr>
            <a:r>
              <a:rPr lang="fr-FR" sz="3200">
                <a:solidFill>
                  <a:schemeClr val="bg1">
                    <a:lumMod val="65000"/>
                  </a:schemeClr>
                </a:solidFill>
              </a:rPr>
              <a:t>Google service</a:t>
            </a:r>
            <a:endParaRPr lang="en-US" sz="3200">
              <a:solidFill>
                <a:schemeClr val="bg1">
                  <a:lumMod val="65000"/>
                </a:schemeClr>
              </a:solidFill>
            </a:endParaRPr>
          </a:p>
          <a:p>
            <a:pPr marL="285750" indent="-457200" algn="just">
              <a:buFont typeface="Wingdings"/>
              <a:buChar char="q"/>
            </a:pPr>
            <a:r>
              <a:rPr lang="fr-FR" sz="3200">
                <a:solidFill>
                  <a:schemeClr val="bg1">
                    <a:lumMod val="65000"/>
                  </a:schemeClr>
                </a:solidFill>
              </a:rPr>
              <a:t>Aperçu du logiciel</a:t>
            </a:r>
            <a:endParaRPr lang="en-US" sz="3200">
              <a:solidFill>
                <a:schemeClr val="bg1">
                  <a:lumMod val="65000"/>
                </a:schemeClr>
              </a:solidFill>
            </a:endParaRPr>
          </a:p>
          <a:p>
            <a:pPr marL="285750" indent="-457200" algn="just">
              <a:buFont typeface="Wingdings"/>
              <a:buChar char="q"/>
            </a:pPr>
            <a:r>
              <a:rPr lang="fr-FR" sz="3200">
                <a:solidFill>
                  <a:schemeClr val="bg1">
                    <a:lumMod val="65000"/>
                  </a:schemeClr>
                </a:solidFill>
              </a:rPr>
              <a:t>conclusion</a:t>
            </a:r>
            <a:endParaRPr lang="en-CA">
              <a:solidFill>
                <a:schemeClr val="bg1">
                  <a:lumMod val="65000"/>
                </a:schemeClr>
              </a:solidFill>
            </a:endParaRPr>
          </a:p>
        </p:txBody>
      </p:sp>
    </p:spTree>
    <p:extLst>
      <p:ext uri="{BB962C8B-B14F-4D97-AF65-F5344CB8AC3E}">
        <p14:creationId xmlns:p14="http://schemas.microsoft.com/office/powerpoint/2010/main" val="13224036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8" name="Group 32">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4"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6"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7"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 name="Image 2" descr="Blog CasaStore | Les nouvelles technologies de l'information et de la  communication (NTIC) au Maroc">
            <a:extLst>
              <a:ext uri="{FF2B5EF4-FFF2-40B4-BE49-F238E27FC236}">
                <a16:creationId xmlns:a16="http://schemas.microsoft.com/office/drawing/2014/main" id="{85C4E5A4-C327-5F8D-DAE2-61A7054EB020}"/>
              </a:ext>
            </a:extLst>
          </p:cNvPr>
          <p:cNvPicPr>
            <a:picLocks noChangeAspect="1"/>
          </p:cNvPicPr>
          <p:nvPr/>
        </p:nvPicPr>
        <p:blipFill rotWithShape="1">
          <a:blip r:embed="rId3"/>
          <a:srcRect l="33946" r="35633" b="-1"/>
          <a:stretch/>
        </p:blipFill>
        <p:spPr>
          <a:xfrm>
            <a:off x="1641021" y="1069522"/>
            <a:ext cx="3102428" cy="456383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ZoneTexte 1">
            <a:extLst>
              <a:ext uri="{FF2B5EF4-FFF2-40B4-BE49-F238E27FC236}">
                <a16:creationId xmlns:a16="http://schemas.microsoft.com/office/drawing/2014/main" id="{3A474883-E9FF-A10F-CABC-969D5C2E330C}"/>
              </a:ext>
            </a:extLst>
          </p:cNvPr>
          <p:cNvSpPr txBox="1"/>
          <p:nvPr/>
        </p:nvSpPr>
        <p:spPr>
          <a:xfrm>
            <a:off x="5021035" y="1998133"/>
            <a:ext cx="6481987" cy="37930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spcBef>
                <a:spcPct val="20000"/>
              </a:spcBef>
              <a:spcAft>
                <a:spcPts val="600"/>
              </a:spcAft>
              <a:buClr>
                <a:schemeClr val="accent1">
                  <a:lumMod val="75000"/>
                </a:schemeClr>
              </a:buClr>
              <a:buSzPct val="145000"/>
              <a:buFont typeface="Arial"/>
              <a:buChar char="•"/>
            </a:pPr>
            <a:endParaRPr lang="en-US"/>
          </a:p>
          <a:p>
            <a:pPr defTabSz="457200">
              <a:spcBef>
                <a:spcPct val="20000"/>
              </a:spcBef>
              <a:spcAft>
                <a:spcPts val="600"/>
              </a:spcAft>
              <a:buClr>
                <a:schemeClr val="accent1">
                  <a:lumMod val="75000"/>
                </a:schemeClr>
              </a:buClr>
              <a:buSzPct val="145000"/>
              <a:buFont typeface="Arial"/>
              <a:buChar char="•"/>
            </a:pPr>
            <a:r>
              <a:rPr lang="fr-FR" sz="2400"/>
              <a:t>Les technologies de l’information et de la communication (TIC) sont devenues l’épine dorsale des sociétés modernes, remodelant la manière dont nous accédons, traitons et communiquons l’information. Ce rapport vise à approfondir l'impact profond des TIC dans divers secteurs, en explorant comment des technologies clés telles que l'Internet, les applications logicielles et les plateformes numériques ont transformé notre monde.</a:t>
            </a:r>
          </a:p>
          <a:p>
            <a:pPr defTabSz="457200">
              <a:spcBef>
                <a:spcPct val="20000"/>
              </a:spcBef>
              <a:spcAft>
                <a:spcPts val="600"/>
              </a:spcAft>
              <a:buClr>
                <a:schemeClr val="accent1">
                  <a:lumMod val="75000"/>
                </a:schemeClr>
              </a:buClr>
              <a:buSzPct val="145000"/>
              <a:buFont typeface="Arial"/>
              <a:buChar char="•"/>
            </a:pPr>
            <a:endParaRPr lang="en-US"/>
          </a:p>
          <a:p>
            <a:pPr defTabSz="457200">
              <a:spcBef>
                <a:spcPct val="20000"/>
              </a:spcBef>
              <a:spcAft>
                <a:spcPts val="600"/>
              </a:spcAft>
              <a:buClr>
                <a:schemeClr val="accent1">
                  <a:lumMod val="75000"/>
                </a:schemeClr>
              </a:buClr>
              <a:buSzPct val="145000"/>
              <a:buFont typeface="Arial"/>
              <a:buChar char="•"/>
            </a:pPr>
            <a:endParaRPr lang="en-US"/>
          </a:p>
          <a:p>
            <a:pPr defTabSz="457200">
              <a:spcBef>
                <a:spcPct val="20000"/>
              </a:spcBef>
              <a:spcAft>
                <a:spcPts val="600"/>
              </a:spcAft>
              <a:buClr>
                <a:schemeClr val="accent1">
                  <a:lumMod val="75000"/>
                </a:schemeClr>
              </a:buClr>
              <a:buSzPct val="145000"/>
              <a:buFont typeface="Arial"/>
              <a:buChar char="•"/>
            </a:pPr>
            <a:endParaRPr lang="en-US"/>
          </a:p>
        </p:txBody>
      </p:sp>
    </p:spTree>
    <p:extLst>
      <p:ext uri="{BB962C8B-B14F-4D97-AF65-F5344CB8AC3E}">
        <p14:creationId xmlns:p14="http://schemas.microsoft.com/office/powerpoint/2010/main" val="2885860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BA568-71DD-7C76-017A-E0AFC20D3B87}"/>
              </a:ext>
            </a:extLst>
          </p:cNvPr>
          <p:cNvSpPr>
            <a:spLocks noGrp="1"/>
          </p:cNvSpPr>
          <p:nvPr>
            <p:ph type="title"/>
          </p:nvPr>
        </p:nvSpPr>
        <p:spPr>
          <a:xfrm>
            <a:off x="1484311" y="62346"/>
            <a:ext cx="4196793" cy="1200425"/>
          </a:xfrm>
        </p:spPr>
        <p:txBody>
          <a:bodyPr>
            <a:normAutofit/>
          </a:bodyPr>
          <a:lstStyle/>
          <a:p>
            <a:r>
              <a:rPr lang="fr-FR" sz="3600" u="sng">
                <a:solidFill>
                  <a:srgbClr val="002060"/>
                </a:solidFill>
              </a:rPr>
              <a:t>Table de contenu:</a:t>
            </a:r>
            <a:endParaRPr lang="en-CA">
              <a:solidFill>
                <a:srgbClr val="002060"/>
              </a:solidFill>
            </a:endParaRPr>
          </a:p>
        </p:txBody>
      </p:sp>
      <p:sp>
        <p:nvSpPr>
          <p:cNvPr id="5" name="ZoneTexte 4">
            <a:extLst>
              <a:ext uri="{FF2B5EF4-FFF2-40B4-BE49-F238E27FC236}">
                <a16:creationId xmlns:a16="http://schemas.microsoft.com/office/drawing/2014/main" id="{67B22961-8CD5-CFE5-D8D5-1F8EA6666F25}"/>
              </a:ext>
            </a:extLst>
          </p:cNvPr>
          <p:cNvSpPr txBox="1"/>
          <p:nvPr/>
        </p:nvSpPr>
        <p:spPr>
          <a:xfrm>
            <a:off x="2302565" y="1258956"/>
            <a:ext cx="8630478"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lvl="0" indent="-571500" rtl="0">
              <a:buFont typeface="Wingdings"/>
              <a:buChar char="q"/>
            </a:pPr>
            <a:r>
              <a:rPr lang="en-CA" sz="3600" baseline="0">
                <a:solidFill>
                  <a:schemeClr val="bg1">
                    <a:lumMod val="65000"/>
                  </a:schemeClr>
                </a:solidFill>
                <a:latin typeface="Corbel"/>
                <a:ea typeface="Arial"/>
                <a:cs typeface="Arial"/>
              </a:rPr>
              <a:t>Introduction</a:t>
            </a:r>
            <a:r>
              <a:rPr lang="en-CA" sz="3600">
                <a:solidFill>
                  <a:schemeClr val="bg1">
                    <a:lumMod val="65000"/>
                  </a:schemeClr>
                </a:solidFill>
                <a:latin typeface="Corbel"/>
                <a:ea typeface="Arial"/>
                <a:cs typeface="Arial"/>
              </a:rPr>
              <a:t>​</a:t>
            </a:r>
            <a:endParaRPr lang="fr-FR">
              <a:solidFill>
                <a:schemeClr val="bg1">
                  <a:lumMod val="65000"/>
                </a:schemeClr>
              </a:solidFill>
            </a:endParaRPr>
          </a:p>
          <a:p>
            <a:pPr marL="457200" lvl="0" indent="-457200" algn="just" rtl="0">
              <a:buFont typeface="Wingdings"/>
              <a:buChar char="q"/>
            </a:pPr>
            <a:r>
              <a:rPr lang="fr-FR" sz="3200" baseline="0">
                <a:latin typeface="Corbel"/>
                <a:ea typeface="Arial"/>
                <a:cs typeface="Arial"/>
              </a:rPr>
              <a:t>Définition de TIC</a:t>
            </a:r>
            <a:r>
              <a:rPr lang="en-US" sz="3200">
                <a:latin typeface="Corbel"/>
                <a:ea typeface="Arial"/>
                <a:cs typeface="Arial"/>
              </a:rPr>
              <a:t>​</a:t>
            </a:r>
          </a:p>
          <a:p>
            <a:pPr marL="285750" indent="-285750" algn="just">
              <a:buFont typeface="Wingdings"/>
              <a:buChar char="q"/>
            </a:pPr>
            <a:r>
              <a:rPr lang="fr-FR" sz="3200" baseline="0">
                <a:solidFill>
                  <a:srgbClr val="A6A6A6"/>
                </a:solidFill>
                <a:latin typeface="Corbel"/>
                <a:ea typeface="Arial"/>
                <a:cs typeface="Arial"/>
              </a:rPr>
              <a:t>Domaines d'impact clés</a:t>
            </a:r>
            <a:r>
              <a:rPr lang="en-US" sz="3200">
                <a:solidFill>
                  <a:srgbClr val="A6A6A6"/>
                </a:solidFill>
                <a:latin typeface="Corbel"/>
                <a:ea typeface="Arial"/>
                <a:cs typeface="Arial"/>
              </a:rPr>
              <a:t>​ de TIC</a:t>
            </a:r>
          </a:p>
          <a:p>
            <a:pPr marL="285750" indent="-285750" algn="just">
              <a:buFont typeface="Wingdings"/>
              <a:buChar char="q"/>
            </a:pPr>
            <a:r>
              <a:rPr lang="fr-FR" sz="3200" baseline="0">
                <a:solidFill>
                  <a:srgbClr val="A6A6A6"/>
                </a:solidFill>
                <a:latin typeface="Corbel"/>
                <a:ea typeface="Arial"/>
                <a:cs typeface="Arial"/>
              </a:rPr>
              <a:t>Défis et préoccupations</a:t>
            </a:r>
            <a:r>
              <a:rPr lang="en-US" sz="3200">
                <a:solidFill>
                  <a:srgbClr val="A6A6A6"/>
                </a:solidFill>
                <a:latin typeface="Corbel"/>
                <a:ea typeface="Arial"/>
                <a:cs typeface="Arial"/>
              </a:rPr>
              <a:t>​ de TIC</a:t>
            </a:r>
          </a:p>
          <a:p>
            <a:pPr marL="457200" lvl="0" indent="-457200" algn="just" rtl="0">
              <a:buFont typeface="Wingdings"/>
              <a:buChar char="q"/>
            </a:pPr>
            <a:r>
              <a:rPr lang="fr-FR" sz="3200" baseline="0">
                <a:solidFill>
                  <a:srgbClr val="A6A6A6"/>
                </a:solidFill>
                <a:latin typeface="Corbel"/>
                <a:ea typeface="Arial"/>
                <a:cs typeface="Arial"/>
              </a:rPr>
              <a:t>Google service</a:t>
            </a:r>
            <a:r>
              <a:rPr lang="en-US" sz="3200">
                <a:solidFill>
                  <a:srgbClr val="A6A6A6"/>
                </a:solidFill>
                <a:latin typeface="Corbel"/>
                <a:ea typeface="Arial"/>
                <a:cs typeface="Arial"/>
              </a:rPr>
              <a:t>​</a:t>
            </a:r>
          </a:p>
          <a:p>
            <a:pPr marL="285750" lvl="0" indent="-457200" algn="just" rtl="0">
              <a:buFont typeface="Wingdings"/>
              <a:buChar char="q"/>
            </a:pPr>
            <a:r>
              <a:rPr lang="fr-FR" sz="3200">
                <a:solidFill>
                  <a:srgbClr val="A6A6A6"/>
                </a:solidFill>
                <a:latin typeface="Corbel"/>
                <a:ea typeface="Arial"/>
                <a:cs typeface="Arial"/>
              </a:rPr>
              <a:t>Aperçu</a:t>
            </a:r>
            <a:r>
              <a:rPr lang="fr-FR" sz="3200" baseline="0">
                <a:solidFill>
                  <a:srgbClr val="A6A6A6"/>
                </a:solidFill>
                <a:latin typeface="Corbel"/>
                <a:ea typeface="Arial"/>
                <a:cs typeface="Arial"/>
              </a:rPr>
              <a:t> du logiciel</a:t>
            </a:r>
            <a:r>
              <a:rPr lang="en-US" sz="3200">
                <a:solidFill>
                  <a:srgbClr val="A6A6A6"/>
                </a:solidFill>
                <a:latin typeface="Corbel"/>
                <a:ea typeface="Arial"/>
                <a:cs typeface="Arial"/>
              </a:rPr>
              <a:t>​</a:t>
            </a:r>
          </a:p>
          <a:p>
            <a:pPr marL="285750" lvl="0" indent="-457200" algn="just" rtl="0">
              <a:buFont typeface="Wingdings"/>
              <a:buChar char="q"/>
            </a:pPr>
            <a:r>
              <a:rPr lang="fr-FR" sz="3200" baseline="0">
                <a:solidFill>
                  <a:srgbClr val="A6A6A6"/>
                </a:solidFill>
                <a:latin typeface="Corbel"/>
                <a:ea typeface="Arial"/>
                <a:cs typeface="Arial"/>
              </a:rPr>
              <a:t>conclusion</a:t>
            </a:r>
            <a:endParaRPr lang="fr-FR"/>
          </a:p>
        </p:txBody>
      </p:sp>
    </p:spTree>
    <p:extLst>
      <p:ext uri="{BB962C8B-B14F-4D97-AF65-F5344CB8AC3E}">
        <p14:creationId xmlns:p14="http://schemas.microsoft.com/office/powerpoint/2010/main" val="40502863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0" name="Group 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1" name="Rectangle 30">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 descr="Sphère de filet et boutons">
            <a:extLst>
              <a:ext uri="{FF2B5EF4-FFF2-40B4-BE49-F238E27FC236}">
                <a16:creationId xmlns:a16="http://schemas.microsoft.com/office/drawing/2014/main" id="{1835BDDF-0DC0-E9E8-C937-962D94C2B5AD}"/>
              </a:ext>
            </a:extLst>
          </p:cNvPr>
          <p:cNvPicPr>
            <a:picLocks noChangeAspect="1"/>
          </p:cNvPicPr>
          <p:nvPr/>
        </p:nvPicPr>
        <p:blipFill rotWithShape="1">
          <a:blip r:embed="rId3"/>
          <a:srcRect l="35885" r="6165" b="4"/>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3" name="Group 17">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9"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ZoneTexte 1">
            <a:extLst>
              <a:ext uri="{FF2B5EF4-FFF2-40B4-BE49-F238E27FC236}">
                <a16:creationId xmlns:a16="http://schemas.microsoft.com/office/drawing/2014/main" id="{C186E5D7-58FA-91E6-6A81-B124D19A2632}"/>
              </a:ext>
            </a:extLst>
          </p:cNvPr>
          <p:cNvSpPr txBox="1"/>
          <p:nvPr/>
        </p:nvSpPr>
        <p:spPr>
          <a:xfrm>
            <a:off x="643468" y="675105"/>
            <a:ext cx="5260680" cy="5116095"/>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lnSpc>
                <a:spcPct val="90000"/>
              </a:lnSpc>
              <a:spcBef>
                <a:spcPct val="20000"/>
              </a:spcBef>
              <a:spcAft>
                <a:spcPts val="600"/>
              </a:spcAft>
              <a:buClr>
                <a:schemeClr val="accent1">
                  <a:lumMod val="75000"/>
                </a:schemeClr>
              </a:buClr>
              <a:buSzPct val="145000"/>
              <a:buFont typeface="Arial"/>
              <a:buChar char="•"/>
            </a:pPr>
            <a:r>
              <a:rPr lang="fr-FR" sz="2400"/>
              <a:t>Les Technologies de l'Information et de la Communication (TIC) englobent l'ensemble des technologies utilisées pour manipuler et communiquer l'information. Cela inclut les ordinateurs, les réseaux, Internet, les logiciels, les dispositifs de stockage, et d'autres technologies émergentes. Les TIC jouent un rôle crucial dans la collecte, le traitement, le stockage et la transmission de l'information dans divers domaines, transformant ainsi la manière dont nous vivons, travaillons et interagissons avec le monde qui nous entoure</a:t>
            </a:r>
            <a:endParaRPr lang="fr-FR" sz="2000"/>
          </a:p>
        </p:txBody>
      </p:sp>
    </p:spTree>
    <p:extLst>
      <p:ext uri="{BB962C8B-B14F-4D97-AF65-F5344CB8AC3E}">
        <p14:creationId xmlns:p14="http://schemas.microsoft.com/office/powerpoint/2010/main" val="38996574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2BA568-71DD-7C76-017A-E0AFC20D3B87}"/>
              </a:ext>
            </a:extLst>
          </p:cNvPr>
          <p:cNvSpPr>
            <a:spLocks noGrp="1"/>
          </p:cNvSpPr>
          <p:nvPr>
            <p:ph type="title"/>
          </p:nvPr>
        </p:nvSpPr>
        <p:spPr>
          <a:xfrm>
            <a:off x="1848746" y="250085"/>
            <a:ext cx="3313314" cy="990599"/>
          </a:xfrm>
        </p:spPr>
        <p:txBody>
          <a:bodyPr>
            <a:normAutofit fontScale="90000"/>
          </a:bodyPr>
          <a:lstStyle/>
          <a:p>
            <a:r>
              <a:rPr lang="fr-FR" sz="3600" u="sng">
                <a:solidFill>
                  <a:srgbClr val="002060"/>
                </a:solidFill>
              </a:rPr>
              <a:t>Table de contenu:</a:t>
            </a:r>
            <a:endParaRPr lang="fr-FR"/>
          </a:p>
        </p:txBody>
      </p:sp>
      <p:sp>
        <p:nvSpPr>
          <p:cNvPr id="3" name="ZoneTexte 2">
            <a:extLst>
              <a:ext uri="{FF2B5EF4-FFF2-40B4-BE49-F238E27FC236}">
                <a16:creationId xmlns:a16="http://schemas.microsoft.com/office/drawing/2014/main" id="{D4F814B3-91D9-667E-7A8C-3553712B19CB}"/>
              </a:ext>
            </a:extLst>
          </p:cNvPr>
          <p:cNvSpPr txBox="1"/>
          <p:nvPr/>
        </p:nvSpPr>
        <p:spPr>
          <a:xfrm>
            <a:off x="1853044" y="1235363"/>
            <a:ext cx="8884227"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Sans-Serif"/>
              <a:buChar char="q"/>
            </a:pPr>
            <a:r>
              <a:rPr lang="en-CA" sz="3600">
                <a:solidFill>
                  <a:schemeClr val="bg1">
                    <a:lumMod val="65000"/>
                  </a:schemeClr>
                </a:solidFill>
              </a:rPr>
              <a:t>Introduction </a:t>
            </a:r>
            <a:endParaRPr lang="fr-FR" sz="3600">
              <a:solidFill>
                <a:schemeClr val="bg1">
                  <a:lumMod val="65000"/>
                </a:schemeClr>
              </a:solidFill>
            </a:endParaRPr>
          </a:p>
          <a:p>
            <a:pPr marL="457200" indent="-457200" algn="just">
              <a:buFont typeface="Wingdings,Sans-Serif"/>
              <a:buChar char="q"/>
            </a:pPr>
            <a:r>
              <a:rPr lang="fr-FR" sz="3200">
                <a:solidFill>
                  <a:schemeClr val="bg1">
                    <a:lumMod val="65000"/>
                  </a:schemeClr>
                </a:solidFill>
              </a:rPr>
              <a:t>Définition de TIC</a:t>
            </a:r>
            <a:r>
              <a:rPr lang="en-US" sz="3200">
                <a:solidFill>
                  <a:schemeClr val="bg1">
                    <a:lumMod val="65000"/>
                  </a:schemeClr>
                </a:solidFill>
              </a:rPr>
              <a:t> </a:t>
            </a:r>
          </a:p>
          <a:p>
            <a:pPr marL="285750" indent="-285750" algn="just">
              <a:buFont typeface="Wingdings,Sans-Serif"/>
              <a:buChar char="q"/>
            </a:pPr>
            <a:r>
              <a:rPr lang="fr-FR" sz="3200"/>
              <a:t>Domaines d'impact clés</a:t>
            </a:r>
            <a:r>
              <a:rPr lang="fr-FR" sz="3200">
                <a:solidFill>
                  <a:srgbClr val="000000"/>
                </a:solidFill>
              </a:rPr>
              <a:t> de TIC</a:t>
            </a:r>
            <a:r>
              <a:rPr lang="en-US" sz="3200">
                <a:solidFill>
                  <a:srgbClr val="A6A6A6"/>
                </a:solidFill>
              </a:rPr>
              <a:t> </a:t>
            </a:r>
          </a:p>
          <a:p>
            <a:pPr marL="285750" indent="-285750" algn="just">
              <a:buFont typeface="Wingdings,Sans-Serif"/>
              <a:buChar char="q"/>
            </a:pPr>
            <a:r>
              <a:rPr lang="fr-FR" sz="3200">
                <a:solidFill>
                  <a:srgbClr val="A6A6A6"/>
                </a:solidFill>
              </a:rPr>
              <a:t>Défis et préoccupations</a:t>
            </a:r>
            <a:r>
              <a:rPr lang="en-US" sz="3200">
                <a:solidFill>
                  <a:srgbClr val="A6A6A6"/>
                </a:solidFill>
              </a:rPr>
              <a:t> de TIC</a:t>
            </a:r>
          </a:p>
          <a:p>
            <a:pPr marL="457200" indent="-457200" algn="just">
              <a:buFont typeface="Wingdings,Sans-Serif"/>
              <a:buChar char="q"/>
            </a:pPr>
            <a:r>
              <a:rPr lang="fr-FR" sz="3200">
                <a:solidFill>
                  <a:srgbClr val="A6A6A6"/>
                </a:solidFill>
              </a:rPr>
              <a:t>Google service</a:t>
            </a:r>
            <a:r>
              <a:rPr lang="en-US" sz="3200">
                <a:solidFill>
                  <a:srgbClr val="A6A6A6"/>
                </a:solidFill>
              </a:rPr>
              <a:t> </a:t>
            </a:r>
          </a:p>
          <a:p>
            <a:pPr marL="285750" indent="-457200" algn="just">
              <a:buFont typeface="Wingdings,Sans-Serif"/>
              <a:buChar char="q"/>
            </a:pPr>
            <a:r>
              <a:rPr lang="fr-FR" sz="3200">
                <a:solidFill>
                  <a:srgbClr val="A6A6A6"/>
                </a:solidFill>
              </a:rPr>
              <a:t>Aperçu du logiciel</a:t>
            </a:r>
            <a:r>
              <a:rPr lang="en-US" sz="3200">
                <a:solidFill>
                  <a:srgbClr val="A6A6A6"/>
                </a:solidFill>
              </a:rPr>
              <a:t>  </a:t>
            </a:r>
          </a:p>
          <a:p>
            <a:pPr marL="285750" indent="-457200" algn="just">
              <a:buFont typeface="Wingdings,Sans-Serif"/>
              <a:buChar char="q"/>
            </a:pPr>
            <a:r>
              <a:rPr lang="fr-FR" sz="3200">
                <a:solidFill>
                  <a:srgbClr val="A6A6A6"/>
                </a:solidFill>
              </a:rPr>
              <a:t>conclusion</a:t>
            </a:r>
            <a:endParaRPr lang="en-CA"/>
          </a:p>
        </p:txBody>
      </p:sp>
    </p:spTree>
    <p:extLst>
      <p:ext uri="{BB962C8B-B14F-4D97-AF65-F5344CB8AC3E}">
        <p14:creationId xmlns:p14="http://schemas.microsoft.com/office/powerpoint/2010/main" val="17379144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5"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ZoneTexte 2">
            <a:extLst>
              <a:ext uri="{FF2B5EF4-FFF2-40B4-BE49-F238E27FC236}">
                <a16:creationId xmlns:a16="http://schemas.microsoft.com/office/drawing/2014/main" id="{918EC77D-CBA0-8DEC-88EC-9F1F90014D2B}"/>
              </a:ext>
            </a:extLst>
          </p:cNvPr>
          <p:cNvSpPr txBox="1"/>
          <p:nvPr/>
        </p:nvSpPr>
        <p:spPr>
          <a:xfrm>
            <a:off x="2045368" y="721894"/>
            <a:ext cx="10016289"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 sz="2100">
              <a:solidFill>
                <a:srgbClr val="202124"/>
              </a:solidFill>
              <a:latin typeface="Consolas"/>
            </a:endParaRPr>
          </a:p>
        </p:txBody>
      </p:sp>
      <p:sp>
        <p:nvSpPr>
          <p:cNvPr id="2" name="ZoneTexte 1">
            <a:extLst>
              <a:ext uri="{FF2B5EF4-FFF2-40B4-BE49-F238E27FC236}">
                <a16:creationId xmlns:a16="http://schemas.microsoft.com/office/drawing/2014/main" id="{FB0A3E4B-7B66-6760-772C-DBE52315197D}"/>
              </a:ext>
            </a:extLst>
          </p:cNvPr>
          <p:cNvSpPr txBox="1"/>
          <p:nvPr/>
        </p:nvSpPr>
        <p:spPr>
          <a:xfrm>
            <a:off x="1518478" y="331304"/>
            <a:ext cx="5626652"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t>1.</a:t>
            </a:r>
            <a:r>
              <a:rPr lang="fr-FR" sz="2000" b="1"/>
              <a:t>Révolution des communication:</a:t>
            </a:r>
          </a:p>
          <a:p>
            <a:r>
              <a:rPr lang="fr-FR" sz="2000">
                <a:ea typeface="+mn-lt"/>
                <a:cs typeface="+mn-lt"/>
              </a:rPr>
              <a:t>L’avènement d’Internet et des technologies de communication a révolutionné la façon dont les gens se connectent à l’échelle mondiale. Les plateformes de médias sociaux, de courrier électronique et de messagerie instantanée ont facilité la communication en temps réel, éliminant les barrières géographiques et favorisant une communauté mondiale.</a:t>
            </a:r>
            <a:endParaRPr lang="fr-FR"/>
          </a:p>
        </p:txBody>
      </p:sp>
      <p:pic>
        <p:nvPicPr>
          <p:cNvPr id="4" name="Image 3" descr="What Is Information And Telecommunication Technology – Wharftt">
            <a:extLst>
              <a:ext uri="{FF2B5EF4-FFF2-40B4-BE49-F238E27FC236}">
                <a16:creationId xmlns:a16="http://schemas.microsoft.com/office/drawing/2014/main" id="{E6BA8B94-29DD-9087-8BA7-D6A0C27D9D96}"/>
              </a:ext>
            </a:extLst>
          </p:cNvPr>
          <p:cNvPicPr>
            <a:picLocks noChangeAspect="1"/>
          </p:cNvPicPr>
          <p:nvPr/>
        </p:nvPicPr>
        <p:blipFill>
          <a:blip r:embed="rId3"/>
          <a:stretch>
            <a:fillRect/>
          </a:stretch>
        </p:blipFill>
        <p:spPr>
          <a:xfrm>
            <a:off x="7156318" y="560445"/>
            <a:ext cx="4618791" cy="2162510"/>
          </a:xfrm>
          <a:prstGeom prst="rect">
            <a:avLst/>
          </a:prstGeom>
        </p:spPr>
      </p:pic>
      <p:sp>
        <p:nvSpPr>
          <p:cNvPr id="5" name="ZoneTexte 4">
            <a:extLst>
              <a:ext uri="{FF2B5EF4-FFF2-40B4-BE49-F238E27FC236}">
                <a16:creationId xmlns:a16="http://schemas.microsoft.com/office/drawing/2014/main" id="{222F3874-4446-B923-35F4-C527BDAE72AD}"/>
              </a:ext>
            </a:extLst>
          </p:cNvPr>
          <p:cNvSpPr txBox="1"/>
          <p:nvPr/>
        </p:nvSpPr>
        <p:spPr>
          <a:xfrm>
            <a:off x="1518767" y="3257244"/>
            <a:ext cx="677226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t>2.</a:t>
            </a:r>
            <a:r>
              <a:rPr lang="fr-FR" sz="2000" b="1"/>
              <a:t>Affaires et économie </a:t>
            </a:r>
            <a:r>
              <a:rPr lang="fr-FR" sz="2000"/>
              <a:t>:</a:t>
            </a:r>
            <a:endParaRPr lang="fr-FR"/>
          </a:p>
          <a:p>
            <a:r>
              <a:rPr lang="fr-FR"/>
              <a:t> Les TIC ont remodelé le paysage commercial, en introduisant le commerce électronique, le marketing numérique et les outils de collaboration en ligne. Les entreprises exploitent la technologie pour des opérations efficaces, une gestion de la chaîne d'approvisionnement et une prise de décision basée sur les données, contribuant ainsi à accroître la productivité et la compétitivité.</a:t>
            </a:r>
          </a:p>
        </p:txBody>
      </p:sp>
      <p:pic>
        <p:nvPicPr>
          <p:cNvPr id="7" name="Image 6" descr="11 829 900+ Finance Et économie Photos, taleaux et images ...">
            <a:extLst>
              <a:ext uri="{FF2B5EF4-FFF2-40B4-BE49-F238E27FC236}">
                <a16:creationId xmlns:a16="http://schemas.microsoft.com/office/drawing/2014/main" id="{E4089FAB-AE54-D1D8-2EB5-BC3E6548E976}"/>
              </a:ext>
            </a:extLst>
          </p:cNvPr>
          <p:cNvPicPr>
            <a:picLocks noChangeAspect="1"/>
          </p:cNvPicPr>
          <p:nvPr/>
        </p:nvPicPr>
        <p:blipFill>
          <a:blip r:embed="rId4"/>
          <a:stretch>
            <a:fillRect/>
          </a:stretch>
        </p:blipFill>
        <p:spPr>
          <a:xfrm>
            <a:off x="8288617" y="3098888"/>
            <a:ext cx="3488766" cy="2548657"/>
          </a:xfrm>
          <a:prstGeom prst="rect">
            <a:avLst/>
          </a:prstGeom>
        </p:spPr>
      </p:pic>
    </p:spTree>
    <p:extLst>
      <p:ext uri="{BB962C8B-B14F-4D97-AF65-F5344CB8AC3E}">
        <p14:creationId xmlns:p14="http://schemas.microsoft.com/office/powerpoint/2010/main" val="25575391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9B96A95-83C9-97FB-C9E1-029893CA6517}"/>
              </a:ext>
            </a:extLst>
          </p:cNvPr>
          <p:cNvSpPr txBox="1"/>
          <p:nvPr/>
        </p:nvSpPr>
        <p:spPr>
          <a:xfrm>
            <a:off x="1734696" y="-93579"/>
            <a:ext cx="7045739" cy="6955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ea typeface="+mn-lt"/>
                <a:cs typeface="+mn-lt"/>
              </a:rPr>
              <a:t>3.</a:t>
            </a:r>
            <a:r>
              <a:rPr lang="fr-FR" sz="2000" b="1">
                <a:ea typeface="+mn-lt"/>
                <a:cs typeface="+mn-lt"/>
              </a:rPr>
              <a:t>Éducation et apprentissage </a:t>
            </a:r>
            <a:r>
              <a:rPr lang="fr-FR" b="1">
                <a:ea typeface="+mn-lt"/>
                <a:cs typeface="+mn-lt"/>
              </a:rPr>
              <a:t>:</a:t>
            </a:r>
            <a:endParaRPr lang="fr-FR"/>
          </a:p>
          <a:p>
            <a:r>
              <a:rPr lang="fr-FR" sz="2000">
                <a:ea typeface="+mn-lt"/>
                <a:cs typeface="+mn-lt"/>
              </a:rPr>
              <a:t> Le secteur de l'éducation a connu un changement de paradigme avec l'intégration des TIC. Les plateformes d'apprentissage en ligne, les classes virtuelles et les ressources en ligne ont démocratisé l'éducation, offrant un accès aux connaissances indépendamment des contraintes géographiques.</a:t>
            </a:r>
          </a:p>
          <a:p>
            <a:endParaRPr lang="fr-FR">
              <a:ea typeface="+mn-lt"/>
              <a:cs typeface="+mn-lt"/>
            </a:endParaRPr>
          </a:p>
          <a:p>
            <a:r>
              <a:rPr lang="fr-FR" sz="2000" b="1">
                <a:ea typeface="+mn-lt"/>
                <a:cs typeface="+mn-lt"/>
              </a:rPr>
              <a:t> </a:t>
            </a:r>
            <a:r>
              <a:rPr lang="fr-FR" sz="2400" b="1">
                <a:ea typeface="+mn-lt"/>
                <a:cs typeface="+mn-lt"/>
              </a:rPr>
              <a:t>4.</a:t>
            </a:r>
            <a:r>
              <a:rPr lang="fr-FR" sz="2000" b="1">
                <a:ea typeface="+mn-lt"/>
                <a:cs typeface="+mn-lt"/>
              </a:rPr>
              <a:t>Transformation des soins de santé </a:t>
            </a:r>
            <a:r>
              <a:rPr lang="fr-FR" b="1">
                <a:ea typeface="+mn-lt"/>
                <a:cs typeface="+mn-lt"/>
              </a:rPr>
              <a:t>:</a:t>
            </a:r>
          </a:p>
          <a:p>
            <a:r>
              <a:rPr lang="fr-FR" sz="2000">
                <a:ea typeface="+mn-lt"/>
                <a:cs typeface="+mn-lt"/>
              </a:rPr>
              <a:t> Les TIC ont joué un rôle crucial dans les soins de santé grâce aux dossiers de santé électroniques, à la télémédecine et aux dispositifs de surveillance de la santé. Cela facilite de meilleurs soins aux patients, une gestion efficace des données et un accès rapide aux informations médicales.</a:t>
            </a:r>
          </a:p>
          <a:p>
            <a:endParaRPr lang="fr-FR" sz="2000">
              <a:ea typeface="+mn-lt"/>
              <a:cs typeface="+mn-lt"/>
            </a:endParaRPr>
          </a:p>
          <a:p>
            <a:r>
              <a:rPr lang="fr-FR" sz="2000" b="1">
                <a:ea typeface="+mn-lt"/>
                <a:cs typeface="+mn-lt"/>
              </a:rPr>
              <a:t>5.Innovation technologique:</a:t>
            </a:r>
          </a:p>
          <a:p>
            <a:r>
              <a:rPr lang="fr-FR" sz="2000">
                <a:ea typeface="+mn-lt"/>
                <a:cs typeface="+mn-lt"/>
              </a:rPr>
              <a:t> Les TIC servent de catalyseur de l'innovation, favorisant les progrès de l'intelligence artificielle, de l'apprentissage automatique et de l'Internet des objets (IoT). Ces technologies contribuent au développement de villes intelligentes, de véhicules autonomes et de systèmes intelligents qui améliorent la qualité de vie globale.</a:t>
            </a:r>
            <a:endParaRPr lang="fr-FR"/>
          </a:p>
          <a:p>
            <a:endParaRPr lang="fr-FR" sz="2000"/>
          </a:p>
        </p:txBody>
      </p:sp>
      <p:pic>
        <p:nvPicPr>
          <p:cNvPr id="3" name="Image 2" descr="L'éducation en ligne pourrait rester après le déconfinement">
            <a:extLst>
              <a:ext uri="{FF2B5EF4-FFF2-40B4-BE49-F238E27FC236}">
                <a16:creationId xmlns:a16="http://schemas.microsoft.com/office/drawing/2014/main" id="{C0555549-84EB-02AC-252E-EC96591D1F58}"/>
              </a:ext>
            </a:extLst>
          </p:cNvPr>
          <p:cNvPicPr>
            <a:picLocks noChangeAspect="1"/>
          </p:cNvPicPr>
          <p:nvPr/>
        </p:nvPicPr>
        <p:blipFill>
          <a:blip r:embed="rId2"/>
          <a:stretch>
            <a:fillRect/>
          </a:stretch>
        </p:blipFill>
        <p:spPr>
          <a:xfrm>
            <a:off x="8768522" y="-4762"/>
            <a:ext cx="3423478" cy="2066519"/>
          </a:xfrm>
          <a:prstGeom prst="rect">
            <a:avLst/>
          </a:prstGeom>
        </p:spPr>
      </p:pic>
      <p:pic>
        <p:nvPicPr>
          <p:cNvPr id="5" name="Image 4" descr="Diagnostic médical : 1 413 293 images, photos de stock ...">
            <a:extLst>
              <a:ext uri="{FF2B5EF4-FFF2-40B4-BE49-F238E27FC236}">
                <a16:creationId xmlns:a16="http://schemas.microsoft.com/office/drawing/2014/main" id="{98BE2F81-DF63-7A99-B132-F41BD7169E22}"/>
              </a:ext>
            </a:extLst>
          </p:cNvPr>
          <p:cNvPicPr>
            <a:picLocks noChangeAspect="1"/>
          </p:cNvPicPr>
          <p:nvPr/>
        </p:nvPicPr>
        <p:blipFill>
          <a:blip r:embed="rId3"/>
          <a:stretch>
            <a:fillRect/>
          </a:stretch>
        </p:blipFill>
        <p:spPr>
          <a:xfrm>
            <a:off x="8773026" y="2058159"/>
            <a:ext cx="3415631" cy="1990725"/>
          </a:xfrm>
          <a:prstGeom prst="rect">
            <a:avLst/>
          </a:prstGeom>
        </p:spPr>
      </p:pic>
      <p:pic>
        <p:nvPicPr>
          <p:cNvPr id="6" name="Image 5" descr="Innovation technologique : les 25 tendances dans la prochaine décennie –  JOBSFERIC leader d'info sur les métiers et entreprises du futur">
            <a:extLst>
              <a:ext uri="{FF2B5EF4-FFF2-40B4-BE49-F238E27FC236}">
                <a16:creationId xmlns:a16="http://schemas.microsoft.com/office/drawing/2014/main" id="{2BADC473-A161-3084-AC61-F864AC916CEC}"/>
              </a:ext>
            </a:extLst>
          </p:cNvPr>
          <p:cNvPicPr>
            <a:picLocks noChangeAspect="1"/>
          </p:cNvPicPr>
          <p:nvPr/>
        </p:nvPicPr>
        <p:blipFill>
          <a:blip r:embed="rId4"/>
          <a:stretch>
            <a:fillRect/>
          </a:stretch>
        </p:blipFill>
        <p:spPr>
          <a:xfrm>
            <a:off x="8776121" y="3997190"/>
            <a:ext cx="3422810" cy="2845082"/>
          </a:xfrm>
          <a:prstGeom prst="rect">
            <a:avLst/>
          </a:prstGeom>
        </p:spPr>
      </p:pic>
    </p:spTree>
    <p:extLst>
      <p:ext uri="{BB962C8B-B14F-4D97-AF65-F5344CB8AC3E}">
        <p14:creationId xmlns:p14="http://schemas.microsoft.com/office/powerpoint/2010/main" val="35758853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20</Slides>
  <Notes>0</Notes>
  <HiddenSlides>0</HiddenSlides>
  <ScaleCrop>false</ScaleCrop>
  <HeadingPairs>
    <vt:vector size="4" baseType="variant">
      <vt:variant>
        <vt:lpstr>Thème</vt:lpstr>
      </vt:variant>
      <vt:variant>
        <vt:i4>1</vt:i4>
      </vt:variant>
      <vt:variant>
        <vt:lpstr>Titres des diapositives</vt:lpstr>
      </vt:variant>
      <vt:variant>
        <vt:i4>20</vt:i4>
      </vt:variant>
    </vt:vector>
  </HeadingPairs>
  <TitlesOfParts>
    <vt:vector size="21" baseType="lpstr">
      <vt:lpstr>Parallax</vt:lpstr>
      <vt:lpstr>Technologies de l'information et de la communication  </vt:lpstr>
      <vt:lpstr>Table de contenu:</vt:lpstr>
      <vt:lpstr>Table de contenu:</vt:lpstr>
      <vt:lpstr>Présentation PowerPoint</vt:lpstr>
      <vt:lpstr>Table de contenu:</vt:lpstr>
      <vt:lpstr>Présentation PowerPoint</vt:lpstr>
      <vt:lpstr>Table de contenu: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revision>3</cp:revision>
  <dcterms:created xsi:type="dcterms:W3CDTF">2023-12-12T10:48:52Z</dcterms:created>
  <dcterms:modified xsi:type="dcterms:W3CDTF">2024-01-05T23:37:35Z</dcterms:modified>
</cp:coreProperties>
</file>